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31"/>
  </p:notesMasterIdLst>
  <p:handoutMasterIdLst>
    <p:handoutMasterId r:id="rId32"/>
  </p:handoutMasterIdLst>
  <p:sldIdLst>
    <p:sldId id="423" r:id="rId2"/>
    <p:sldId id="356" r:id="rId3"/>
    <p:sldId id="443" r:id="rId4"/>
    <p:sldId id="522" r:id="rId5"/>
    <p:sldId id="523" r:id="rId6"/>
    <p:sldId id="527" r:id="rId7"/>
    <p:sldId id="516" r:id="rId8"/>
    <p:sldId id="524" r:id="rId9"/>
    <p:sldId id="525" r:id="rId10"/>
    <p:sldId id="518" r:id="rId11"/>
    <p:sldId id="519" r:id="rId12"/>
    <p:sldId id="483" r:id="rId13"/>
    <p:sldId id="520" r:id="rId14"/>
    <p:sldId id="526" r:id="rId15"/>
    <p:sldId id="528" r:id="rId16"/>
    <p:sldId id="529" r:id="rId17"/>
    <p:sldId id="530" r:id="rId18"/>
    <p:sldId id="531" r:id="rId19"/>
    <p:sldId id="532" r:id="rId20"/>
    <p:sldId id="533" r:id="rId21"/>
    <p:sldId id="534" r:id="rId22"/>
    <p:sldId id="535" r:id="rId23"/>
    <p:sldId id="536" r:id="rId24"/>
    <p:sldId id="538" r:id="rId25"/>
    <p:sldId id="539" r:id="rId26"/>
    <p:sldId id="540" r:id="rId27"/>
    <p:sldId id="541" r:id="rId28"/>
    <p:sldId id="542" r:id="rId29"/>
    <p:sldId id="363" r:id="rId3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14D"/>
    <a:srgbClr val="FFB521"/>
    <a:srgbClr val="F2B404"/>
    <a:srgbClr val="ADE2FF"/>
    <a:srgbClr val="FF00FF"/>
    <a:srgbClr val="3B4B54"/>
    <a:srgbClr val="1A01CC"/>
    <a:srgbClr val="6AC72A"/>
    <a:srgbClr val="00AED1"/>
    <a:srgbClr val="00B1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228" autoAdjust="0"/>
    <p:restoredTop sz="88498" autoAdjust="0"/>
  </p:normalViewPr>
  <p:slideViewPr>
    <p:cSldViewPr snapToGrid="0" showGuides="1">
      <p:cViewPr varScale="1">
        <p:scale>
          <a:sx n="127" d="100"/>
          <a:sy n="127" d="100"/>
        </p:scale>
        <p:origin x="1312" y="19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312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118" d="100"/>
          <a:sy n="118" d="100"/>
        </p:scale>
        <p:origin x="1320" y="2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166DD954-D54E-FF27-F6F9-0464B4FCA13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978EC3A-E0FD-576E-A3F9-B3238274D92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ECE246-01FF-F248-8FC5-2C0626A2BF27}" type="datetimeFigureOut">
              <a:rPr kumimoji="1" lang="ko-Kore-KR" altLang="en-US" smtClean="0"/>
              <a:t>2023. 4. 19.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A19F248-895F-40FA-57F1-46DF575D431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D845248-4944-B3BC-8FED-2A86E1BFDAF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22853E-F045-7748-9C7C-88EABF753B6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1020419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1EB5F5-09B3-480E-86E9-7D03A89C5C61}" type="datetimeFigureOut">
              <a:rPr lang="ko-KR" altLang="en-US" smtClean="0"/>
              <a:t>2023. 4. 19.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B124CF-7C43-4F80-B824-F46595EF49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04077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B124CF-7C43-4F80-B824-F46595EF49FF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78874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D05AB2-ABDE-4883-B196-FFBDB74D05BF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38461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D05AB2-ABDE-4883-B196-FFBDB74D05BF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51145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D05AB2-ABDE-4883-B196-FFBDB74D05BF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71183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D05AB2-ABDE-4883-B196-FFBDB74D05BF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69387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D05AB2-ABDE-4883-B196-FFBDB74D05BF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99123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D05AB2-ABDE-4883-B196-FFBDB74D05BF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31457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D05AB2-ABDE-4883-B196-FFBDB74D05BF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68937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D05AB2-ABDE-4883-B196-FFBDB74D05BF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62252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D05AB2-ABDE-4883-B196-FFBDB74D05BF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652213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D05AB2-ABDE-4883-B196-FFBDB74D05BF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26842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D05AB2-ABDE-4883-B196-FFBDB74D05BF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571842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D05AB2-ABDE-4883-B196-FFBDB74D05BF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723722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D05AB2-ABDE-4883-B196-FFBDB74D05BF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383306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D05AB2-ABDE-4883-B196-FFBDB74D05BF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714615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D05AB2-ABDE-4883-B196-FFBDB74D05BF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793706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D05AB2-ABDE-4883-B196-FFBDB74D05BF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6316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D05AB2-ABDE-4883-B196-FFBDB74D05BF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339125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D05AB2-ABDE-4883-B196-FFBDB74D05BF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830512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D05AB2-ABDE-4883-B196-FFBDB74D05BF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21332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D05AB2-ABDE-4883-B196-FFBDB74D05BF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18521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D05AB2-ABDE-4883-B196-FFBDB74D05BF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84997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D05AB2-ABDE-4883-B196-FFBDB74D05BF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03962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D05AB2-ABDE-4883-B196-FFBDB74D05BF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42075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D05AB2-ABDE-4883-B196-FFBDB74D05BF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46040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D05AB2-ABDE-4883-B196-FFBDB74D05BF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58991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D05AB2-ABDE-4883-B196-FFBDB74D05BF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13462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 descr="Internal_logo_standard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44" r="44701" b="3400"/>
          <a:stretch>
            <a:fillRect/>
          </a:stretch>
        </p:blipFill>
        <p:spPr bwMode="auto">
          <a:xfrm>
            <a:off x="7082870" y="0"/>
            <a:ext cx="515993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09600" y="2130428"/>
            <a:ext cx="6705600" cy="1470025"/>
          </a:xfrm>
        </p:spPr>
        <p:txBody>
          <a:bodyPr anchor="b"/>
          <a:lstStyle>
            <a:lvl1pPr>
              <a:lnSpc>
                <a:spcPct val="90000"/>
              </a:lnSpc>
              <a:defRPr sz="4000"/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09600" y="3886200"/>
            <a:ext cx="6705600" cy="1752600"/>
          </a:xfrm>
        </p:spPr>
        <p:txBody>
          <a:bodyPr/>
          <a:lstStyle>
            <a:lvl1pPr marL="0" indent="0">
              <a:buFontTx/>
              <a:buNone/>
              <a:defRPr sz="1800" b="1">
                <a:solidFill>
                  <a:srgbClr val="00B2F2"/>
                </a:solidFill>
              </a:defRPr>
            </a:lvl1pPr>
          </a:lstStyle>
          <a:p>
            <a:pPr lvl="0"/>
            <a:r>
              <a:rPr lang="en-US" noProof="0"/>
              <a:t>Click to edit Master subtitle style</a:t>
            </a:r>
          </a:p>
        </p:txBody>
      </p:sp>
      <p:pic>
        <p:nvPicPr>
          <p:cNvPr id="5" name="Picture 1" descr="Gachon Imag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" y="0"/>
            <a:ext cx="3048000" cy="111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42769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indent="-216000"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hape 20"/>
          <p:cNvSpPr>
            <a:spLocks noGrp="1"/>
          </p:cNvSpPr>
          <p:nvPr>
            <p:ph type="sldNum" sz="quarter" idx="10"/>
          </p:nvPr>
        </p:nvSpPr>
        <p:spPr>
          <a:xfrm>
            <a:off x="11459635" y="6547555"/>
            <a:ext cx="512233" cy="234950"/>
          </a:xfrm>
        </p:spPr>
        <p:txBody>
          <a:bodyPr/>
          <a:lstStyle>
            <a:lvl1pPr>
              <a:defRPr/>
            </a:lvl1pPr>
          </a:lstStyle>
          <a:p>
            <a:fld id="{2E17F24E-3E80-EC4B-B86F-EBC6B4AE25B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08024A1-323F-3972-BF11-8D57CB966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7349260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11676379" y="6489889"/>
            <a:ext cx="37702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2E17F24E-3E80-EC4B-B86F-EBC6B4AE25B0}" type="slidenum">
              <a:rPr lang="en-US" sz="1200" smtClean="0"/>
              <a:pPr/>
              <a:t>‹#›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6642257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9854F4-58DA-D64A-8460-18B92C78A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880" b="0">
                <a:latin typeface="AppleSDGothicNeoB00" panose="02000503000000000000" pitchFamily="2" charset="-127"/>
                <a:ea typeface="AppleSDGothicNeoB00" panose="02000503000000000000" pitchFamily="2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x-none" dirty="0"/>
          </a:p>
        </p:txBody>
      </p:sp>
      <p:cxnSp>
        <p:nvCxnSpPr>
          <p:cNvPr id="4" name="Shape 17">
            <a:extLst>
              <a:ext uri="{FF2B5EF4-FFF2-40B4-BE49-F238E27FC236}">
                <a16:creationId xmlns:a16="http://schemas.microsoft.com/office/drawing/2014/main" id="{C521920F-89A1-A649-9CD9-2B1F1BE9C4C1}"/>
              </a:ext>
            </a:extLst>
          </p:cNvPr>
          <p:cNvCxnSpPr/>
          <p:nvPr userDrawn="1"/>
        </p:nvCxnSpPr>
        <p:spPr>
          <a:xfrm>
            <a:off x="544578" y="921715"/>
            <a:ext cx="110743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5" name="Shape 12">
            <a:extLst>
              <a:ext uri="{FF2B5EF4-FFF2-40B4-BE49-F238E27FC236}">
                <a16:creationId xmlns:a16="http://schemas.microsoft.com/office/drawing/2014/main" id="{8484ED8E-3AB8-384D-A560-96D687139CF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609600" y="1081436"/>
            <a:ext cx="10972800" cy="531936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78130" marR="0" lvl="0" indent="2667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4266"/>
              </a:buClr>
              <a:buSzPct val="100000"/>
              <a:buFont typeface="Noto Sans Symbols"/>
              <a:buChar char="▪"/>
              <a:defRPr sz="1920" b="0" i="0" u="none" strike="noStrike" cap="none">
                <a:solidFill>
                  <a:srgbClr val="004266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Arial"/>
                <a:sym typeface="Arial"/>
              </a:defRPr>
            </a:lvl1pPr>
            <a:lvl2pPr marL="891540" marR="0" lvl="1" indent="-17526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4266"/>
              </a:buClr>
              <a:buSzPct val="100000"/>
              <a:buFont typeface="Arial"/>
              <a:buChar char="•"/>
              <a:defRPr sz="2160" b="0" i="0" u="none" strike="noStrike" cap="none">
                <a:solidFill>
                  <a:srgbClr val="004266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Arial"/>
                <a:sym typeface="Arial"/>
              </a:defRPr>
            </a:lvl2pPr>
            <a:lvl3pPr marL="1371600" marR="0" lvl="2" indent="3048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2160" b="0" i="0" u="none" strike="noStrike" cap="none">
                <a:solidFill>
                  <a:schemeClr val="dk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Arial"/>
                <a:sym typeface="Arial"/>
              </a:defRPr>
            </a:lvl3pPr>
            <a:lvl4pPr marL="1920240" marR="0" lvl="3" indent="3048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2160" b="0" i="0" u="none" strike="noStrike" cap="none">
                <a:solidFill>
                  <a:schemeClr val="dk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Arial"/>
                <a:sym typeface="Arial"/>
              </a:defRPr>
            </a:lvl4pPr>
            <a:lvl5pPr marL="2468880" marR="0" lvl="4" indent="3048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160" b="0" i="0" u="none" strike="noStrike" cap="none">
                <a:solidFill>
                  <a:schemeClr val="dk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Arial"/>
                <a:sym typeface="Arial"/>
              </a:defRPr>
            </a:lvl5pPr>
            <a:lvl6pPr marL="3017520" marR="0" lvl="5" indent="3048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566160" marR="0" lvl="6" indent="3048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114800" marR="0" lvl="7" indent="3048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663440" marR="0" lvl="8" indent="3048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 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en-US" altLang="ko-KR" dirty="0"/>
              <a:t> </a:t>
            </a:r>
            <a:r>
              <a:rPr lang="ko-KR" altLang="en-US" dirty="0"/>
              <a:t>세 번째 수준</a:t>
            </a:r>
          </a:p>
          <a:p>
            <a:pPr lvl="3"/>
            <a:r>
              <a:rPr lang="en-US" altLang="ko-KR" dirty="0"/>
              <a:t> </a:t>
            </a:r>
            <a:r>
              <a:rPr lang="ko-KR" altLang="en-US" dirty="0"/>
              <a:t>네 번째 수준</a:t>
            </a:r>
          </a:p>
          <a:p>
            <a:pPr lvl="4"/>
            <a:r>
              <a:rPr lang="en-US" altLang="ko-KR" dirty="0"/>
              <a:t> </a:t>
            </a:r>
            <a:r>
              <a:rPr lang="ko-KR" altLang="en-US" dirty="0"/>
              <a:t>다섯 번째 수준</a:t>
            </a:r>
            <a:endParaRPr lang="en-US" dirty="0"/>
          </a:p>
          <a:p>
            <a:endParaRPr dirty="0"/>
          </a:p>
        </p:txBody>
      </p:sp>
      <p:sp>
        <p:nvSpPr>
          <p:cNvPr id="6" name="Shape 20">
            <a:extLst>
              <a:ext uri="{FF2B5EF4-FFF2-40B4-BE49-F238E27FC236}">
                <a16:creationId xmlns:a16="http://schemas.microsoft.com/office/drawing/2014/main" id="{B46A1B88-EF58-A242-A536-A3E6017D29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auto">
          <a:xfrm>
            <a:off x="10806177" y="6423355"/>
            <a:ext cx="812800" cy="27432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</a:bodyPr>
          <a:lstStyle>
            <a:lvl1pPr algn="r" defTabSz="651510">
              <a:defRPr sz="1440">
                <a:solidFill>
                  <a:srgbClr val="0D0D0D"/>
                </a:solidFill>
                <a:latin typeface="HelvNeue Roman for IBM" charset="0"/>
                <a:cs typeface="HelvNeue Bold for IBM" charset="0"/>
                <a:sym typeface="HelvNeue Bold for IBM" charset="0"/>
              </a:defRPr>
            </a:lvl1pPr>
          </a:lstStyle>
          <a:p>
            <a:fld id="{2842D337-1174-134E-9354-6DE4CC7ABE7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3248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20">
            <a:extLst>
              <a:ext uri="{FF2B5EF4-FFF2-40B4-BE49-F238E27FC236}">
                <a16:creationId xmlns:a16="http://schemas.microsoft.com/office/drawing/2014/main" id="{41FFE8A1-66A3-6643-84EF-066C96AF4A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auto">
          <a:xfrm>
            <a:off x="10801607" y="6464114"/>
            <a:ext cx="812800" cy="27432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</a:bodyPr>
          <a:lstStyle>
            <a:lvl1pPr algn="r" defTabSz="651510">
              <a:defRPr sz="1440">
                <a:solidFill>
                  <a:srgbClr val="0D0D0D"/>
                </a:solidFill>
                <a:latin typeface="HelvNeue Roman for IBM" charset="0"/>
                <a:cs typeface="HelvNeue Bold for IBM" charset="0"/>
                <a:sym typeface="HelvNeue Bold for IBM" charset="0"/>
              </a:defRPr>
            </a:lvl1pPr>
          </a:lstStyle>
          <a:p>
            <a:fld id="{2842D337-1174-134E-9354-6DE4CC7ABE7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8196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334964"/>
            <a:ext cx="10972800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074670"/>
            <a:ext cx="10972800" cy="53261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 dirty="0"/>
              <a:t>Click to edit Master text styles</a:t>
            </a:r>
          </a:p>
          <a:p>
            <a:pPr lvl="0"/>
            <a:r>
              <a:rPr lang="en-US" altLang="ko-KR" dirty="0"/>
              <a:t>Second level</a:t>
            </a:r>
          </a:p>
          <a:p>
            <a:pPr lvl="1"/>
            <a:r>
              <a:rPr lang="en-US" altLang="ko-KR" dirty="0"/>
              <a:t>Third level</a:t>
            </a:r>
          </a:p>
        </p:txBody>
      </p:sp>
      <p:sp>
        <p:nvSpPr>
          <p:cNvPr id="8" name="Shape 20"/>
          <p:cNvSpPr>
            <a:spLocks noGrp="1"/>
          </p:cNvSpPr>
          <p:nvPr>
            <p:ph type="sldNum" sz="quarter" idx="4"/>
          </p:nvPr>
        </p:nvSpPr>
        <p:spPr bwMode="auto">
          <a:xfrm>
            <a:off x="11176000" y="6477000"/>
            <a:ext cx="609600" cy="228600"/>
          </a:xfrm>
          <a:prstGeom prst="rect">
            <a:avLst/>
          </a:prstGeom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</a:bodyPr>
          <a:lstStyle>
            <a:lvl1pPr algn="r" defTabSz="542925">
              <a:defRPr sz="1200">
                <a:solidFill>
                  <a:srgbClr val="0D0D0D"/>
                </a:solidFill>
                <a:latin typeface="HelvNeue Roman for IBM" charset="0"/>
                <a:cs typeface="HelvNeue Bold for IBM" charset="0"/>
                <a:sym typeface="HelvNeue Bold for IBM" charset="0"/>
              </a:defRPr>
            </a:lvl1pPr>
          </a:lstStyle>
          <a:p>
            <a:fld id="{2842D337-1174-134E-9354-6DE4CC7ABE7B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1029" name="Line 9"/>
          <p:cNvSpPr>
            <a:spLocks noChangeShapeType="1"/>
          </p:cNvSpPr>
          <p:nvPr userDrawn="1"/>
        </p:nvSpPr>
        <p:spPr bwMode="auto">
          <a:xfrm>
            <a:off x="508000" y="914400"/>
            <a:ext cx="11074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1D7CFC-7EEF-420A-86D8-CC0DFB305AE7}"/>
              </a:ext>
            </a:extLst>
          </p:cNvPr>
          <p:cNvSpPr txBox="1"/>
          <p:nvPr userDrawn="1"/>
        </p:nvSpPr>
        <p:spPr>
          <a:xfrm>
            <a:off x="533056" y="6500741"/>
            <a:ext cx="28680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2023</a:t>
            </a:r>
            <a:r>
              <a:rPr lang="ko-KR" altLang="en-US" sz="1200" dirty="0"/>
              <a:t> </a:t>
            </a:r>
            <a:r>
              <a:rPr lang="en-US" altLang="ko-KR" sz="1200" dirty="0" err="1"/>
              <a:t>Gachon</a:t>
            </a:r>
            <a:r>
              <a:rPr lang="en-US" altLang="ko-KR" sz="1200" baseline="0" dirty="0"/>
              <a:t> Cognitive Computing Lab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86865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74" r:id="rId3"/>
    <p:sldLayoutId id="2147483675" r:id="rId4"/>
    <p:sldLayoutId id="2147483676" r:id="rId5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004266"/>
          </a:solidFill>
          <a:latin typeface="+mj-lt"/>
          <a:ea typeface="MS PGothic" panose="020B0600070205080204" pitchFamily="34" charset="-128"/>
          <a:cs typeface="MS PGothic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004266"/>
          </a:solidFill>
          <a:latin typeface="Arial" charset="0"/>
          <a:ea typeface="MS PGothic" panose="020B0600070205080204" pitchFamily="34" charset="-128"/>
          <a:cs typeface="MS PGothic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004266"/>
          </a:solidFill>
          <a:latin typeface="Arial" charset="0"/>
          <a:ea typeface="MS PGothic" panose="020B0600070205080204" pitchFamily="34" charset="-128"/>
          <a:cs typeface="MS PGothic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004266"/>
          </a:solidFill>
          <a:latin typeface="Arial" charset="0"/>
          <a:ea typeface="MS PGothic" panose="020B0600070205080204" pitchFamily="34" charset="-128"/>
          <a:cs typeface="MS PGothic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004266"/>
          </a:solidFill>
          <a:latin typeface="Arial" charset="0"/>
          <a:ea typeface="MS PGothic" panose="020B0600070205080204" pitchFamily="34" charset="-128"/>
          <a:cs typeface="MS PGothic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rgbClr val="004266"/>
          </a:solidFill>
          <a:latin typeface="Arial" charset="0"/>
          <a:ea typeface="ＭＳ Ｐゴシック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rgbClr val="004266"/>
          </a:solidFill>
          <a:latin typeface="Arial" charset="0"/>
          <a:ea typeface="ＭＳ Ｐゴシック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rgbClr val="004266"/>
          </a:solidFill>
          <a:latin typeface="Arial" charset="0"/>
          <a:ea typeface="ＭＳ Ｐゴシック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rgbClr val="004266"/>
          </a:solidFill>
          <a:latin typeface="Arial" charset="0"/>
          <a:ea typeface="ＭＳ Ｐゴシック" charset="0"/>
        </a:defRPr>
      </a:lvl9pPr>
    </p:titleStyle>
    <p:bodyStyle>
      <a:lvl1pPr marL="231775" indent="-231775" algn="l" rtl="0" eaLnBrk="0" fontAlgn="base" hangingPunct="0">
        <a:spcBef>
          <a:spcPct val="20000"/>
        </a:spcBef>
        <a:spcAft>
          <a:spcPct val="0"/>
        </a:spcAft>
        <a:buFont typeface="Wingdings" charset="0"/>
        <a:buChar char="§"/>
        <a:defRPr sz="2000">
          <a:solidFill>
            <a:srgbClr val="004266"/>
          </a:solidFill>
          <a:latin typeface="+mn-lt"/>
          <a:ea typeface="MS PGothic" panose="020B0600070205080204" pitchFamily="34" charset="-128"/>
          <a:cs typeface="MS PGothic" charset="0"/>
        </a:defRPr>
      </a:lvl1pPr>
      <a:lvl2pPr marL="742950" indent="-2160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000">
          <a:solidFill>
            <a:srgbClr val="004266"/>
          </a:solidFill>
          <a:latin typeface="+mn-lt"/>
          <a:ea typeface="MS PGothic" panose="020B0600070205080204" pitchFamily="34" charset="-128"/>
          <a:cs typeface="MS PGothic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>
          <a:solidFill>
            <a:schemeClr val="tx1"/>
          </a:solidFill>
          <a:latin typeface="+mn-lt"/>
          <a:ea typeface="MS PGothic" panose="020B0600070205080204" pitchFamily="34" charset="-128"/>
          <a:cs typeface="MS PGothic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MS PGothic" panose="020B0600070205080204" pitchFamily="34" charset="-128"/>
          <a:cs typeface="MS PGothic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MS PGothic" panose="020B0600070205080204" pitchFamily="34" charset="-128"/>
          <a:cs typeface="MS PGothic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dw.nemc.or.kr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sv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599" y="2130429"/>
            <a:ext cx="8893215" cy="1298572"/>
          </a:xfrm>
        </p:spPr>
        <p:txBody>
          <a:bodyPr/>
          <a:lstStyle/>
          <a:p>
            <a:r>
              <a:rPr lang="en-US" altLang="ko-Kore-KR" dirty="0"/>
              <a:t>Medical Service(Device) &amp;</a:t>
            </a:r>
            <a:br>
              <a:rPr lang="en-US" altLang="ko-Kore-KR" dirty="0"/>
            </a:br>
            <a:r>
              <a:rPr lang="en-US" dirty="0"/>
              <a:t>Federated Learning</a:t>
            </a:r>
          </a:p>
        </p:txBody>
      </p:sp>
      <p:sp>
        <p:nvSpPr>
          <p:cNvPr id="3" name="부제목 5">
            <a:extLst>
              <a:ext uri="{FF2B5EF4-FFF2-40B4-BE49-F238E27FC236}">
                <a16:creationId xmlns:a16="http://schemas.microsoft.com/office/drawing/2014/main" id="{C29927E8-2F3D-4521-9DE2-74DDBCDFCD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1555" y="4286250"/>
            <a:ext cx="6705600" cy="1402773"/>
          </a:xfrm>
        </p:spPr>
        <p:txBody>
          <a:bodyPr/>
          <a:lstStyle/>
          <a:p>
            <a:pPr algn="ctr">
              <a:tabLst>
                <a:tab pos="2336800" algn="l"/>
              </a:tabLst>
            </a:pPr>
            <a:r>
              <a:rPr lang="en-US" altLang="ko-KR" dirty="0">
                <a:solidFill>
                  <a:srgbClr val="0000CC"/>
                </a:solidFill>
              </a:rPr>
              <a:t>2023. 04.  21</a:t>
            </a:r>
          </a:p>
          <a:p>
            <a:pPr algn="ctr"/>
            <a:r>
              <a:rPr lang="en-US" altLang="ko-KR" dirty="0">
                <a:solidFill>
                  <a:srgbClr val="0000CC"/>
                </a:solidFill>
              </a:rPr>
              <a:t>Yang </a:t>
            </a:r>
            <a:r>
              <a:rPr lang="en-US" altLang="ko-KR" dirty="0" err="1">
                <a:solidFill>
                  <a:srgbClr val="0000CC"/>
                </a:solidFill>
              </a:rPr>
              <a:t>Semo</a:t>
            </a:r>
            <a:endParaRPr lang="en-US" altLang="ko-KR" dirty="0">
              <a:solidFill>
                <a:srgbClr val="0000CC"/>
              </a:solidFill>
            </a:endParaRPr>
          </a:p>
          <a:p>
            <a:pPr algn="ctr"/>
            <a:r>
              <a:rPr lang="en-US" altLang="ko-KR" dirty="0">
                <a:solidFill>
                  <a:srgbClr val="0000CC"/>
                </a:solidFill>
              </a:rPr>
              <a:t>Cognitive Computing Lab</a:t>
            </a:r>
          </a:p>
        </p:txBody>
      </p:sp>
    </p:spTree>
    <p:extLst>
      <p:ext uri="{BB962C8B-B14F-4D97-AF65-F5344CB8AC3E}">
        <p14:creationId xmlns:p14="http://schemas.microsoft.com/office/powerpoint/2010/main" val="4861384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>
            <a:extLst>
              <a:ext uri="{FF2B5EF4-FFF2-40B4-BE49-F238E27FC236}">
                <a16:creationId xmlns:a16="http://schemas.microsoft.com/office/drawing/2014/main" id="{85B1C202-8CA8-4AC4-8D4A-D7849B036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34963"/>
            <a:ext cx="10972800" cy="427037"/>
          </a:xfrm>
        </p:spPr>
        <p:txBody>
          <a:bodyPr/>
          <a:lstStyle/>
          <a:p>
            <a:pPr latinLnBrk="1"/>
            <a:r>
              <a:rPr lang="en-US" altLang="ko-KR" sz="3200" dirty="0"/>
              <a:t>Medical Service(Device)</a:t>
            </a:r>
            <a:endParaRPr lang="ko-KR" altLang="en-US" sz="3200" dirty="0"/>
          </a:p>
        </p:txBody>
      </p:sp>
      <p:sp>
        <p:nvSpPr>
          <p:cNvPr id="72" name="슬라이드 번호 개체 틀 3">
            <a:extLst>
              <a:ext uri="{FF2B5EF4-FFF2-40B4-BE49-F238E27FC236}">
                <a16:creationId xmlns:a16="http://schemas.microsoft.com/office/drawing/2014/main" id="{5F53B37C-BC48-EC2B-EF3D-3068C877FAFC}"/>
              </a:ext>
            </a:extLst>
          </p:cNvPr>
          <p:cNvSpPr txBox="1">
            <a:spLocks/>
          </p:cNvSpPr>
          <p:nvPr/>
        </p:nvSpPr>
        <p:spPr>
          <a:xfrm>
            <a:off x="11213839" y="6433907"/>
            <a:ext cx="812800" cy="274320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2842D337-1174-134E-9354-6DE4CC7ABE7B}" type="slidenum">
              <a:rPr lang="en-US" sz="1440" smtClean="0">
                <a:solidFill>
                  <a:schemeClr val="tx2"/>
                </a:solidFill>
              </a:rPr>
              <a:pPr algn="r"/>
              <a:t>10</a:t>
            </a:fld>
            <a:endParaRPr lang="en-US" sz="1440">
              <a:solidFill>
                <a:schemeClr val="tx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10B83F-3FA9-C625-70D5-C3D8EFE2878F}"/>
              </a:ext>
            </a:extLst>
          </p:cNvPr>
          <p:cNvSpPr txBox="1"/>
          <p:nvPr/>
        </p:nvSpPr>
        <p:spPr>
          <a:xfrm>
            <a:off x="646611" y="1531108"/>
            <a:ext cx="11051403" cy="21082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endParaRPr lang="en-US" altLang="ko-KR" sz="3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39700" lvl="1"/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Artificial intelligence algorithm to predict the need for critical care in prehospital emergency medical services</a:t>
            </a:r>
            <a:b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b="0" i="0" dirty="0">
                <a:effectLst/>
                <a:latin typeface="ElsevierGulliver"/>
              </a:rPr>
              <a:t>(2020, BMC </a:t>
            </a:r>
            <a:r>
              <a:rPr lang="en" altLang="ko-Kore-KR" sz="1600" b="0" i="1" dirty="0">
                <a:solidFill>
                  <a:srgbClr val="004B83"/>
                </a:solidFill>
                <a:effectLst/>
                <a:latin typeface="-apple-system"/>
              </a:rPr>
              <a:t>Scandinavian Journal of Trauma, Resuscitation and Emergency Medicine, IF: 2.93</a:t>
            </a:r>
            <a:r>
              <a:rPr lang="en" altLang="ko-Kore-KR" sz="1600" b="0" i="0" dirty="0">
                <a:solidFill>
                  <a:srgbClr val="333333"/>
                </a:solidFill>
                <a:effectLst/>
                <a:latin typeface="-apple-system"/>
              </a:rPr>
              <a:t> </a:t>
            </a:r>
            <a:r>
              <a:rPr lang="en-US" altLang="ko-KR" sz="1600" b="0" i="0" dirty="0">
                <a:effectLst/>
                <a:latin typeface="ElsevierGulliver"/>
              </a:rPr>
              <a:t>)</a:t>
            </a:r>
            <a:endParaRPr lang="en" altLang="ko-Kore-KR" sz="1600" b="0" i="0" dirty="0">
              <a:effectLst/>
              <a:latin typeface="ElsevierGulliver"/>
            </a:endParaRPr>
          </a:p>
          <a:p>
            <a:pPr marL="139700" lvl="1"/>
            <a:r>
              <a:rPr lang="ko-KR" altLang="en-US" sz="1600" b="0" i="0" dirty="0">
                <a:effectLst/>
                <a:latin typeface="ElsevierGulliver"/>
              </a:rPr>
              <a:t> * 한국 응급실 정보 시스템 데이터</a:t>
            </a:r>
            <a:r>
              <a:rPr lang="en-US" altLang="ko-KR" sz="1600" b="0" i="0" dirty="0">
                <a:effectLst/>
                <a:latin typeface="ElsevierGulliver"/>
              </a:rPr>
              <a:t>(</a:t>
            </a:r>
            <a:r>
              <a:rPr lang="ko-KR" altLang="en-US" sz="1600" b="0" i="0" dirty="0">
                <a:effectLst/>
                <a:latin typeface="ElsevierGulliver"/>
              </a:rPr>
              <a:t>국내 </a:t>
            </a:r>
            <a:r>
              <a:rPr lang="en-US" altLang="ko-KR" sz="1600" b="0" i="0" dirty="0">
                <a:effectLst/>
                <a:latin typeface="ElsevierGulliver"/>
              </a:rPr>
              <a:t>151</a:t>
            </a:r>
            <a:r>
              <a:rPr lang="ko-KR" altLang="en-US" sz="1600" b="0" i="0" dirty="0">
                <a:effectLst/>
                <a:latin typeface="ElsevierGulliver"/>
              </a:rPr>
              <a:t>개 응급실</a:t>
            </a:r>
            <a:r>
              <a:rPr lang="en-US" altLang="ko-KR" sz="1600" b="0" i="0" dirty="0">
                <a:effectLst/>
                <a:latin typeface="ElsevierGulliver"/>
              </a:rPr>
              <a:t>)</a:t>
            </a:r>
            <a:r>
              <a:rPr lang="ko-KR" altLang="en-US" sz="1600" b="0" i="0" dirty="0">
                <a:effectLst/>
                <a:latin typeface="ElsevierGulliver"/>
              </a:rPr>
              <a:t>를 활용하여 중환자 예측</a:t>
            </a:r>
            <a:endParaRPr lang="en-US" altLang="ko-KR" sz="1600" b="0" i="0" dirty="0">
              <a:effectLst/>
              <a:latin typeface="ElsevierGulliver"/>
            </a:endParaRPr>
          </a:p>
          <a:p>
            <a:pPr marL="139700" lvl="1"/>
            <a:r>
              <a:rPr lang="en-US" altLang="ko-KR" sz="1600" dirty="0">
                <a:latin typeface="ElsevierGulliver"/>
                <a:cs typeface="Arial" panose="020B0604020202020204" pitchFamily="34" charset="0"/>
              </a:rPr>
              <a:t> * </a:t>
            </a:r>
            <a:r>
              <a:rPr lang="ko-KR" altLang="en-US" sz="1600" dirty="0">
                <a:latin typeface="ElsevierGulliver"/>
                <a:cs typeface="Arial" panose="020B0604020202020204" pitchFamily="34" charset="0"/>
              </a:rPr>
              <a:t>데이터</a:t>
            </a:r>
            <a:r>
              <a:rPr lang="en-US" altLang="ko-KR" sz="1600" dirty="0">
                <a:latin typeface="ElsevierGulliver"/>
                <a:cs typeface="Arial" panose="020B0604020202020204" pitchFamily="34" charset="0"/>
              </a:rPr>
              <a:t>: </a:t>
            </a:r>
            <a:r>
              <a:rPr lang="ko-KR" altLang="en-US" sz="1600" dirty="0">
                <a:latin typeface="ElsevierGulliver"/>
                <a:cs typeface="Arial" panose="020B0604020202020204" pitchFamily="34" charset="0"/>
              </a:rPr>
              <a:t>기본 환자정보</a:t>
            </a:r>
            <a:r>
              <a:rPr lang="en-US" altLang="ko-KR" sz="1600" dirty="0">
                <a:latin typeface="ElsevierGulliver"/>
                <a:cs typeface="Arial" panose="020B0604020202020204" pitchFamily="34" charset="0"/>
              </a:rPr>
              <a:t>(</a:t>
            </a:r>
            <a:r>
              <a:rPr lang="ko-KR" altLang="en-US" sz="1600" dirty="0">
                <a:latin typeface="ElsevierGulliver"/>
                <a:cs typeface="Arial" panose="020B0604020202020204" pitchFamily="34" charset="0"/>
              </a:rPr>
              <a:t>성별</a:t>
            </a:r>
            <a:r>
              <a:rPr lang="en-US" altLang="ko-KR" sz="1600" dirty="0">
                <a:latin typeface="ElsevierGulliver"/>
                <a:cs typeface="Arial" panose="020B0604020202020204" pitchFamily="34" charset="0"/>
              </a:rPr>
              <a:t>, </a:t>
            </a:r>
            <a:r>
              <a:rPr lang="ko-KR" altLang="en-US" sz="1600" dirty="0">
                <a:latin typeface="ElsevierGulliver"/>
                <a:cs typeface="Arial" panose="020B0604020202020204" pitchFamily="34" charset="0"/>
              </a:rPr>
              <a:t>연령</a:t>
            </a:r>
            <a:r>
              <a:rPr lang="en-US" altLang="ko-KR" sz="1600" dirty="0">
                <a:latin typeface="ElsevierGulliver"/>
                <a:cs typeface="Arial" panose="020B0604020202020204" pitchFamily="34" charset="0"/>
              </a:rPr>
              <a:t> </a:t>
            </a:r>
            <a:r>
              <a:rPr lang="ko-KR" altLang="en-US" sz="1600" dirty="0">
                <a:latin typeface="ElsevierGulliver"/>
                <a:cs typeface="Arial" panose="020B0604020202020204" pitchFamily="34" charset="0"/>
              </a:rPr>
              <a:t>등</a:t>
            </a:r>
            <a:r>
              <a:rPr lang="en-US" altLang="ko-KR" sz="1600" dirty="0">
                <a:latin typeface="ElsevierGulliver"/>
                <a:cs typeface="Arial" panose="020B0604020202020204" pitchFamily="34" charset="0"/>
              </a:rPr>
              <a:t>), </a:t>
            </a:r>
            <a:r>
              <a:rPr lang="ko-KR" altLang="en-US" sz="1600" dirty="0">
                <a:latin typeface="ElsevierGulliver"/>
                <a:cs typeface="Arial" panose="020B0604020202020204" pitchFamily="34" charset="0"/>
              </a:rPr>
              <a:t>활력 징후</a:t>
            </a:r>
            <a:r>
              <a:rPr lang="en-US" altLang="ko-KR" sz="1600" dirty="0">
                <a:latin typeface="ElsevierGulliver"/>
                <a:cs typeface="Arial" panose="020B0604020202020204" pitchFamily="34" charset="0"/>
              </a:rPr>
              <a:t>(</a:t>
            </a:r>
            <a:r>
              <a:rPr lang="ko-KR" altLang="en-US" sz="1600" dirty="0">
                <a:latin typeface="ElsevierGulliver"/>
                <a:cs typeface="Arial" panose="020B0604020202020204" pitchFamily="34" charset="0"/>
              </a:rPr>
              <a:t>혈압</a:t>
            </a:r>
            <a:r>
              <a:rPr lang="en-US" altLang="ko-KR" sz="1600" dirty="0">
                <a:latin typeface="ElsevierGulliver"/>
                <a:cs typeface="Arial" panose="020B0604020202020204" pitchFamily="34" charset="0"/>
              </a:rPr>
              <a:t>, </a:t>
            </a:r>
            <a:r>
              <a:rPr lang="ko-KR" altLang="en-US" sz="1600" dirty="0" err="1">
                <a:latin typeface="ElsevierGulliver"/>
                <a:cs typeface="Arial" panose="020B0604020202020204" pitchFamily="34" charset="0"/>
              </a:rPr>
              <a:t>심박</a:t>
            </a:r>
            <a:r>
              <a:rPr lang="en-US" altLang="ko-KR" sz="1600" dirty="0">
                <a:latin typeface="ElsevierGulliver"/>
                <a:cs typeface="Arial" panose="020B0604020202020204" pitchFamily="34" charset="0"/>
              </a:rPr>
              <a:t>, </a:t>
            </a:r>
            <a:r>
              <a:rPr lang="ko-KR" altLang="en-US" sz="1600" dirty="0">
                <a:latin typeface="ElsevierGulliver"/>
                <a:cs typeface="Arial" panose="020B0604020202020204" pitchFamily="34" charset="0"/>
              </a:rPr>
              <a:t>호흡</a:t>
            </a:r>
            <a:r>
              <a:rPr lang="en-US" altLang="ko-KR" sz="1600" dirty="0">
                <a:latin typeface="ElsevierGulliver"/>
                <a:cs typeface="Arial" panose="020B0604020202020204" pitchFamily="34" charset="0"/>
              </a:rPr>
              <a:t>, </a:t>
            </a:r>
            <a:r>
              <a:rPr lang="ko-KR" altLang="en-US" sz="1600" dirty="0">
                <a:latin typeface="ElsevierGulliver"/>
                <a:cs typeface="Arial" panose="020B0604020202020204" pitchFamily="34" charset="0"/>
              </a:rPr>
              <a:t>체온</a:t>
            </a:r>
            <a:r>
              <a:rPr lang="en-US" altLang="ko-KR" sz="1600" dirty="0">
                <a:latin typeface="ElsevierGulliver"/>
                <a:cs typeface="Arial" panose="020B0604020202020204" pitchFamily="34" charset="0"/>
              </a:rPr>
              <a:t>)</a:t>
            </a:r>
          </a:p>
          <a:p>
            <a:pPr marL="139700" lvl="1"/>
            <a:r>
              <a:rPr lang="en-US" altLang="ko-KR" sz="1600" dirty="0">
                <a:latin typeface="ElsevierGulliver"/>
                <a:cs typeface="Arial" panose="020B0604020202020204" pitchFamily="34" charset="0"/>
              </a:rPr>
              <a:t> </a:t>
            </a:r>
            <a:r>
              <a:rPr lang="en-US" altLang="ko-KR" sz="1600" b="0" i="0" dirty="0">
                <a:effectLst/>
                <a:latin typeface="ElsevierGulliver"/>
                <a:cs typeface="Arial" panose="020B0604020202020204" pitchFamily="34" charset="0"/>
              </a:rPr>
              <a:t>* </a:t>
            </a:r>
            <a:r>
              <a:rPr lang="en-US" altLang="ko-KR" sz="1600" b="0" i="0" dirty="0" err="1">
                <a:effectLst/>
                <a:latin typeface="ElsevierGulliver"/>
                <a:cs typeface="Arial" panose="020B0604020202020204" pitchFamily="34" charset="0"/>
              </a:rPr>
              <a:t>Lable</a:t>
            </a:r>
            <a:r>
              <a:rPr lang="en-US" altLang="ko-KR" sz="1600" b="0" i="0" dirty="0">
                <a:effectLst/>
                <a:latin typeface="ElsevierGulliver"/>
                <a:cs typeface="Arial" panose="020B0604020202020204" pitchFamily="34" charset="0"/>
              </a:rPr>
              <a:t>: </a:t>
            </a:r>
            <a:r>
              <a:rPr lang="en-US" altLang="ko-KR" sz="1600" dirty="0">
                <a:latin typeface="ElsevierGulliver"/>
                <a:cs typeface="Arial" panose="020B0604020202020204" pitchFamily="34" charset="0"/>
              </a:rPr>
              <a:t>critical</a:t>
            </a:r>
            <a:r>
              <a:rPr lang="ko-KR" altLang="en-US" sz="1600" dirty="0">
                <a:latin typeface="ElsevierGulliver"/>
                <a:cs typeface="Arial" panose="020B0604020202020204" pitchFamily="34" charset="0"/>
              </a:rPr>
              <a:t> </a:t>
            </a:r>
            <a:r>
              <a:rPr lang="en-US" altLang="ko-KR" sz="1600" dirty="0">
                <a:latin typeface="ElsevierGulliver"/>
                <a:cs typeface="Arial" panose="020B0604020202020204" pitchFamily="34" charset="0"/>
              </a:rPr>
              <a:t>care </a:t>
            </a:r>
            <a:r>
              <a:rPr lang="ko-KR" altLang="en-US" sz="1600" dirty="0">
                <a:latin typeface="ElsevierGulliver"/>
                <a:cs typeface="Arial" panose="020B0604020202020204" pitchFamily="34" charset="0"/>
              </a:rPr>
              <a:t>유무</a:t>
            </a:r>
            <a:endParaRPr lang="en-US" altLang="ko-KR" sz="1600" dirty="0">
              <a:latin typeface="ElsevierGulliver"/>
              <a:cs typeface="Arial" panose="020B0604020202020204" pitchFamily="34" charset="0"/>
            </a:endParaRPr>
          </a:p>
          <a:p>
            <a:pPr marL="139700" lvl="1"/>
            <a:r>
              <a:rPr lang="en-US" altLang="ko-KR" sz="1600" dirty="0">
                <a:latin typeface="ElsevierGulliver"/>
                <a:cs typeface="Arial" panose="020B0604020202020204" pitchFamily="34" charset="0"/>
              </a:rPr>
              <a:t> * ESI(Emergency Severity Index), KTAS(Korean Triage and Acuity System), NEWS(National Early Warning Score), MEWS</a:t>
            </a:r>
            <a:r>
              <a:rPr lang="ko-KR" altLang="en-US" sz="1600" dirty="0">
                <a:latin typeface="ElsevierGulliver"/>
                <a:cs typeface="Arial" panose="020B0604020202020204" pitchFamily="34" charset="0"/>
              </a:rPr>
              <a:t> </a:t>
            </a:r>
            <a:br>
              <a:rPr lang="en-US" altLang="ko-KR" sz="1600" dirty="0">
                <a:latin typeface="ElsevierGulliver"/>
                <a:cs typeface="Arial" panose="020B0604020202020204" pitchFamily="34" charset="0"/>
              </a:rPr>
            </a:br>
            <a:r>
              <a:rPr lang="en-US" altLang="ko-KR" sz="1600" dirty="0">
                <a:latin typeface="ElsevierGulliver"/>
                <a:cs typeface="Arial" panose="020B0604020202020204" pitchFamily="34" charset="0"/>
              </a:rPr>
              <a:t>    </a:t>
            </a:r>
            <a:r>
              <a:rPr lang="ko-KR" altLang="en-US" sz="1600" dirty="0">
                <a:latin typeface="ElsevierGulliver"/>
                <a:cs typeface="Arial" panose="020B0604020202020204" pitchFamily="34" charset="0"/>
              </a:rPr>
              <a:t>중증도 분류 지표와 딥러닝 기반의 중환자 예측 알고리즘을 통해 성능 비교</a:t>
            </a:r>
            <a:endParaRPr lang="en-US" altLang="ko-KR" sz="1600" dirty="0">
              <a:latin typeface="ElsevierGulliver"/>
              <a:cs typeface="Arial" panose="020B0604020202020204" pitchFamily="34" charset="0"/>
            </a:endParaRPr>
          </a:p>
          <a:p>
            <a:pPr marL="139700" lvl="1"/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757C91F-7047-EB77-559D-FEE90827F3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146" y="3441147"/>
            <a:ext cx="3844153" cy="299276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8B9335C-59CB-683C-DAF0-15451A824A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9137" y="3429000"/>
            <a:ext cx="5753864" cy="319171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C5B4729-16A0-D6F7-FE8E-3B62104BFD9F}"/>
              </a:ext>
            </a:extLst>
          </p:cNvPr>
          <p:cNvSpPr txBox="1"/>
          <p:nvPr/>
        </p:nvSpPr>
        <p:spPr>
          <a:xfrm>
            <a:off x="609599" y="1112889"/>
            <a:ext cx="114082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/>
              <a:t>Vuno</a:t>
            </a:r>
            <a:endParaRPr lang="en-US" altLang="ko-KR" sz="2400" b="1" dirty="0"/>
          </a:p>
        </p:txBody>
      </p:sp>
    </p:spTree>
    <p:extLst>
      <p:ext uri="{BB962C8B-B14F-4D97-AF65-F5344CB8AC3E}">
        <p14:creationId xmlns:p14="http://schemas.microsoft.com/office/powerpoint/2010/main" val="31896891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>
            <a:extLst>
              <a:ext uri="{FF2B5EF4-FFF2-40B4-BE49-F238E27FC236}">
                <a16:creationId xmlns:a16="http://schemas.microsoft.com/office/drawing/2014/main" id="{85B1C202-8CA8-4AC4-8D4A-D7849B036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34963"/>
            <a:ext cx="10972800" cy="427037"/>
          </a:xfrm>
        </p:spPr>
        <p:txBody>
          <a:bodyPr/>
          <a:lstStyle/>
          <a:p>
            <a:pPr latinLnBrk="1"/>
            <a:r>
              <a:rPr lang="en-US" altLang="ko-KR" sz="3200" dirty="0"/>
              <a:t>Medical Service(Device)</a:t>
            </a:r>
            <a:endParaRPr lang="ko-KR" altLang="en-US" sz="3200" dirty="0"/>
          </a:p>
        </p:txBody>
      </p:sp>
      <p:sp>
        <p:nvSpPr>
          <p:cNvPr id="72" name="슬라이드 번호 개체 틀 3">
            <a:extLst>
              <a:ext uri="{FF2B5EF4-FFF2-40B4-BE49-F238E27FC236}">
                <a16:creationId xmlns:a16="http://schemas.microsoft.com/office/drawing/2014/main" id="{5F53B37C-BC48-EC2B-EF3D-3068C877FAFC}"/>
              </a:ext>
            </a:extLst>
          </p:cNvPr>
          <p:cNvSpPr txBox="1">
            <a:spLocks/>
          </p:cNvSpPr>
          <p:nvPr/>
        </p:nvSpPr>
        <p:spPr>
          <a:xfrm>
            <a:off x="11213839" y="6433907"/>
            <a:ext cx="812800" cy="274320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2842D337-1174-134E-9354-6DE4CC7ABE7B}" type="slidenum">
              <a:rPr lang="en-US" sz="1440" smtClean="0">
                <a:solidFill>
                  <a:schemeClr val="tx2"/>
                </a:solidFill>
              </a:rPr>
              <a:pPr algn="r"/>
              <a:t>11</a:t>
            </a:fld>
            <a:endParaRPr lang="en-US" sz="1440">
              <a:solidFill>
                <a:schemeClr val="tx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10B83F-3FA9-C625-70D5-C3D8EFE2878F}"/>
              </a:ext>
            </a:extLst>
          </p:cNvPr>
          <p:cNvSpPr txBox="1"/>
          <p:nvPr/>
        </p:nvSpPr>
        <p:spPr>
          <a:xfrm>
            <a:off x="646611" y="1561588"/>
            <a:ext cx="11051403" cy="1400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9700" lvl="1"/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Artificial intelligence algorithm to predict the need for critical care in prehospital emergency medical services </a:t>
            </a:r>
            <a:r>
              <a:rPr lang="en-US" altLang="ko-KR" sz="1600" b="0" i="0" dirty="0">
                <a:effectLst/>
                <a:latin typeface="ElsevierGulliver"/>
              </a:rPr>
              <a:t>(2020)</a:t>
            </a:r>
            <a:endParaRPr lang="en" altLang="ko-Kore-KR" sz="1600" b="0" i="0" dirty="0">
              <a:effectLst/>
              <a:latin typeface="ElsevierGulliver"/>
            </a:endParaRPr>
          </a:p>
          <a:p>
            <a:pPr marL="139700" lvl="1"/>
            <a:r>
              <a:rPr lang="ko-KR" altLang="en-US" sz="1600" b="0" i="0" dirty="0">
                <a:effectLst/>
                <a:latin typeface="ElsevierGulliver"/>
              </a:rPr>
              <a:t> * </a:t>
            </a:r>
            <a:r>
              <a:rPr lang="ko-KR" altLang="en-US" sz="1600" dirty="0" err="1">
                <a:latin typeface="ElsevierGulliver"/>
              </a:rPr>
              <a:t>응급의료모니터링시스템</a:t>
            </a:r>
            <a:endParaRPr lang="en-US" altLang="ko-KR" sz="1600" dirty="0">
              <a:latin typeface="ElsevierGulliver"/>
            </a:endParaRPr>
          </a:p>
          <a:p>
            <a:pPr marL="139700" lvl="1"/>
            <a:endParaRPr lang="en-US" altLang="ko-KR" sz="500" dirty="0">
              <a:latin typeface="ElsevierGulliver"/>
            </a:endParaRPr>
          </a:p>
          <a:p>
            <a:pPr marL="139700" lvl="1"/>
            <a:r>
              <a:rPr lang="en-US" altLang="ko-KR" sz="1600" dirty="0">
                <a:latin typeface="ElsevierGulliver"/>
              </a:rPr>
              <a:t>   =&gt; </a:t>
            </a:r>
            <a:r>
              <a:rPr lang="ko-KR" altLang="en-US" sz="1600" dirty="0">
                <a:latin typeface="ElsevierGulliver"/>
              </a:rPr>
              <a:t>응급실 데이터 신청 진행중 </a:t>
            </a:r>
            <a:r>
              <a:rPr lang="en-US" altLang="ko-KR" sz="1600" dirty="0">
                <a:latin typeface="ElsevierGulliver"/>
              </a:rPr>
              <a:t>(</a:t>
            </a:r>
            <a:r>
              <a:rPr lang="en-US" altLang="ko-KR" sz="1600" dirty="0">
                <a:latin typeface="ElsevierGulliver"/>
                <a:hlinkClick r:id="rId3"/>
              </a:rPr>
              <a:t>https://dw.nemc.or.kr</a:t>
            </a:r>
            <a:r>
              <a:rPr lang="en-US" altLang="ko-KR" sz="1600" dirty="0">
                <a:latin typeface="ElsevierGulliver"/>
              </a:rPr>
              <a:t>)</a:t>
            </a:r>
          </a:p>
          <a:p>
            <a:pPr marL="139700" lvl="1"/>
            <a:r>
              <a:rPr lang="en-US" altLang="ko-KR" sz="1600" dirty="0">
                <a:latin typeface="ElsevierGulliver"/>
              </a:rPr>
              <a:t>   =&gt; IRB </a:t>
            </a:r>
            <a:r>
              <a:rPr lang="ko-KR" altLang="en-US" sz="1600" dirty="0">
                <a:latin typeface="ElsevierGulliver"/>
              </a:rPr>
              <a:t>승인 필요</a:t>
            </a:r>
            <a:endParaRPr lang="en-US" altLang="ko-KR" sz="1600" dirty="0">
              <a:latin typeface="ElsevierGulliver"/>
            </a:endParaRPr>
          </a:p>
          <a:p>
            <a:pPr marL="139700" lvl="1"/>
            <a:r>
              <a:rPr lang="en-US" altLang="ko-KR" sz="1600" dirty="0">
                <a:solidFill>
                  <a:srgbClr val="333333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   </a:t>
            </a:r>
            <a:endParaRPr lang="en-US" altLang="ko-KR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D16BD88-FDA6-D347-B7E3-9A00C7BA8C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8855" y="2731627"/>
            <a:ext cx="4842972" cy="371038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92037E4-DD36-1D39-E7C7-7C85731BED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5744" y="3301537"/>
            <a:ext cx="5398095" cy="293374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9908782-7504-1255-EE94-978F2FAB8A0D}"/>
              </a:ext>
            </a:extLst>
          </p:cNvPr>
          <p:cNvSpPr txBox="1"/>
          <p:nvPr/>
        </p:nvSpPr>
        <p:spPr>
          <a:xfrm>
            <a:off x="609599" y="1112889"/>
            <a:ext cx="114082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Health Data</a:t>
            </a:r>
          </a:p>
        </p:txBody>
      </p:sp>
    </p:spTree>
    <p:extLst>
      <p:ext uri="{BB962C8B-B14F-4D97-AF65-F5344CB8AC3E}">
        <p14:creationId xmlns:p14="http://schemas.microsoft.com/office/powerpoint/2010/main" val="35030119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>
            <a:extLst>
              <a:ext uri="{FF2B5EF4-FFF2-40B4-BE49-F238E27FC236}">
                <a16:creationId xmlns:a16="http://schemas.microsoft.com/office/drawing/2014/main" id="{85B1C202-8CA8-4AC4-8D4A-D7849B036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34963"/>
            <a:ext cx="10972800" cy="427037"/>
          </a:xfrm>
        </p:spPr>
        <p:txBody>
          <a:bodyPr/>
          <a:lstStyle/>
          <a:p>
            <a:pPr marL="411191" indent="-411191">
              <a:spcBef>
                <a:spcPts val="720"/>
              </a:spcBef>
              <a:buClr>
                <a:schemeClr val="dk1"/>
              </a:buClr>
              <a:buSzPts val="1800"/>
            </a:pPr>
            <a:r>
              <a:rPr lang="en-US" altLang="ko-KR" sz="3200" dirty="0"/>
              <a:t>Medical Service(Device)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CD0822-B787-47EF-ABF9-BEC375A96DB4}"/>
              </a:ext>
            </a:extLst>
          </p:cNvPr>
          <p:cNvSpPr txBox="1"/>
          <p:nvPr/>
        </p:nvSpPr>
        <p:spPr>
          <a:xfrm>
            <a:off x="609599" y="3057194"/>
            <a:ext cx="11408229" cy="22621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Content</a:t>
            </a:r>
          </a:p>
          <a:p>
            <a:endParaRPr lang="en-US" altLang="ko-KR" sz="700" b="1" dirty="0"/>
          </a:p>
          <a:p>
            <a:endParaRPr lang="en-US" altLang="ko-KR" sz="400" b="1" dirty="0"/>
          </a:p>
          <a:p>
            <a:r>
              <a:rPr lang="ko-KR" altLang="en-US" sz="1600" dirty="0"/>
              <a:t>   어떤 </a:t>
            </a:r>
            <a:r>
              <a:rPr lang="en-US" altLang="ko-KR" sz="1600" dirty="0" err="1"/>
              <a:t>SaMD</a:t>
            </a:r>
            <a:r>
              <a:rPr lang="en-US" altLang="ko-KR" sz="1600" dirty="0"/>
              <a:t> App</a:t>
            </a:r>
            <a:r>
              <a:rPr lang="ko-KR" altLang="en-US" sz="1600" dirty="0"/>
              <a:t>에 대하여</a:t>
            </a:r>
            <a:r>
              <a:rPr lang="en-US" altLang="ko-KR" sz="1600" dirty="0"/>
              <a:t>:</a:t>
            </a:r>
            <a:r>
              <a:rPr lang="ko-KR" altLang="en-US" sz="1600" dirty="0"/>
              <a:t> </a:t>
            </a:r>
            <a:r>
              <a:rPr lang="ko-KR" altLang="en-US" sz="1600" b="1" dirty="0"/>
              <a:t>병원에서 보유한 생체신호를 분석하여 중증도 및 건강 위험 상태 예측</a:t>
            </a:r>
            <a:endParaRPr lang="en-US" altLang="ko-KR" sz="1600" b="1" dirty="0"/>
          </a:p>
          <a:p>
            <a:endParaRPr lang="en-US" altLang="ko-KR" sz="1600" dirty="0"/>
          </a:p>
          <a:p>
            <a:pPr marL="231775"/>
            <a:r>
              <a:rPr lang="ko-KR" altLang="en-US" sz="1600" dirty="0"/>
              <a:t> </a:t>
            </a:r>
            <a:r>
              <a:rPr lang="en-US" altLang="ko-KR" sz="1600" dirty="0"/>
              <a:t>-</a:t>
            </a:r>
            <a:r>
              <a:rPr lang="ko-KR" altLang="en-US" sz="1600" dirty="0"/>
              <a:t> 어떤 생체신호</a:t>
            </a:r>
            <a:r>
              <a:rPr lang="en-US" altLang="ko-KR" sz="1600" dirty="0"/>
              <a:t>/</a:t>
            </a:r>
            <a:r>
              <a:rPr lang="ko-KR" altLang="en-US" sz="1600" dirty="0"/>
              <a:t>데이터</a:t>
            </a:r>
            <a:r>
              <a:rPr lang="en-US" altLang="ko-KR" sz="1600" dirty="0"/>
              <a:t>:</a:t>
            </a:r>
            <a:r>
              <a:rPr lang="ko-KR" altLang="en-US" sz="1600" dirty="0"/>
              <a:t> </a:t>
            </a:r>
            <a:r>
              <a:rPr lang="ko-KR" altLang="en-US" sz="1600" b="1" dirty="0"/>
              <a:t>체온</a:t>
            </a:r>
            <a:r>
              <a:rPr lang="en-US" altLang="ko-KR" sz="1600" b="1" dirty="0"/>
              <a:t>,</a:t>
            </a:r>
            <a:r>
              <a:rPr lang="ko-KR" altLang="en-US" sz="1600" b="1" dirty="0"/>
              <a:t> 혈압</a:t>
            </a:r>
            <a:r>
              <a:rPr lang="en-US" altLang="ko-KR" sz="1600" b="1" dirty="0"/>
              <a:t>,</a:t>
            </a:r>
            <a:r>
              <a:rPr lang="ko-KR" altLang="en-US" sz="1600" b="1" dirty="0"/>
              <a:t> 산소포화도</a:t>
            </a:r>
            <a:r>
              <a:rPr lang="en-US" altLang="ko-KR" sz="1600" b="1" dirty="0"/>
              <a:t>,</a:t>
            </a:r>
            <a:r>
              <a:rPr lang="ko-KR" altLang="en-US" sz="1600" b="1" dirty="0"/>
              <a:t> 호흡</a:t>
            </a:r>
            <a:r>
              <a:rPr lang="en-US" altLang="ko-KR" sz="1600" b="1" dirty="0"/>
              <a:t>,</a:t>
            </a:r>
            <a:r>
              <a:rPr lang="ko-KR" altLang="en-US" sz="1600" b="1" dirty="0"/>
              <a:t> </a:t>
            </a:r>
            <a:r>
              <a:rPr lang="ko-KR" altLang="en-US" sz="1600" b="1" dirty="0" err="1"/>
              <a:t>심박</a:t>
            </a:r>
            <a:endParaRPr lang="en-US" altLang="ko-KR" sz="1600" b="1" dirty="0"/>
          </a:p>
          <a:p>
            <a:pPr marL="231775"/>
            <a:endParaRPr lang="en-US" altLang="ko-KR" sz="1600" dirty="0"/>
          </a:p>
          <a:p>
            <a:pPr marL="231775"/>
            <a:r>
              <a:rPr lang="ko-KR" altLang="en-US" sz="1600" dirty="0"/>
              <a:t> </a:t>
            </a:r>
            <a:r>
              <a:rPr lang="en-US" altLang="ko-KR" sz="1600" dirty="0"/>
              <a:t>-</a:t>
            </a:r>
            <a:r>
              <a:rPr lang="ko-KR" altLang="en-US" sz="1600" dirty="0"/>
              <a:t> </a:t>
            </a:r>
            <a:r>
              <a:rPr lang="en-US" altLang="ko-KR" sz="1600" dirty="0"/>
              <a:t>Validation </a:t>
            </a:r>
            <a:r>
              <a:rPr lang="ko-KR" altLang="en-US" sz="1600" dirty="0"/>
              <a:t>방법</a:t>
            </a:r>
            <a:r>
              <a:rPr lang="en-US" altLang="ko-KR" sz="1600" dirty="0"/>
              <a:t>/</a:t>
            </a:r>
            <a:r>
              <a:rPr lang="ko-KR" altLang="en-US" sz="1600" dirty="0"/>
              <a:t>절차</a:t>
            </a:r>
            <a:r>
              <a:rPr lang="en-US" altLang="ko-KR" sz="1600" dirty="0"/>
              <a:t>:</a:t>
            </a:r>
            <a:r>
              <a:rPr lang="ko-KR" altLang="en-US" sz="1600" dirty="0"/>
              <a:t> </a:t>
            </a:r>
            <a:r>
              <a:rPr lang="en-US" altLang="ko-KR" sz="1600" b="1" dirty="0"/>
              <a:t>Reference Paper</a:t>
            </a:r>
            <a:r>
              <a:rPr lang="ko-KR" altLang="en-US" sz="1600" b="1" dirty="0"/>
              <a:t> 환경을 구성하여</a:t>
            </a:r>
            <a:r>
              <a:rPr lang="en-US" altLang="ko-KR" sz="1600" b="1" dirty="0"/>
              <a:t> </a:t>
            </a:r>
            <a:r>
              <a:rPr lang="ko-KR" altLang="en-US" sz="1600" b="1" dirty="0"/>
              <a:t>연합학습 시뮬레이션</a:t>
            </a:r>
            <a:endParaRPr lang="en-US" altLang="ko-KR" sz="1600" b="1" dirty="0"/>
          </a:p>
          <a:p>
            <a:pPr marL="231775"/>
            <a:endParaRPr lang="en-US" altLang="ko-KR" sz="1600" dirty="0"/>
          </a:p>
          <a:p>
            <a:pPr marL="231775"/>
            <a:r>
              <a:rPr lang="ko-KR" altLang="en-US" sz="1600" dirty="0"/>
              <a:t> </a:t>
            </a:r>
            <a:r>
              <a:rPr lang="en-US" altLang="ko-KR" sz="1600" dirty="0"/>
              <a:t>-</a:t>
            </a:r>
            <a:r>
              <a:rPr lang="ko-KR" altLang="en-US" sz="1600" dirty="0"/>
              <a:t> 비교 대상 및 대조군 설정</a:t>
            </a:r>
            <a:r>
              <a:rPr lang="en-US" altLang="ko-KR" sz="1600" dirty="0"/>
              <a:t>: </a:t>
            </a:r>
            <a:r>
              <a:rPr lang="ko-KR" altLang="en-US" sz="1600" b="1" dirty="0"/>
              <a:t>중증도 지표</a:t>
            </a:r>
            <a:r>
              <a:rPr lang="en-US" altLang="ko-KR" sz="1600" b="1" dirty="0"/>
              <a:t> vs Each</a:t>
            </a:r>
            <a:r>
              <a:rPr lang="ko-KR" altLang="en-US" sz="1600" b="1" dirty="0"/>
              <a:t> </a:t>
            </a:r>
            <a:r>
              <a:rPr lang="en-US" altLang="ko-KR" sz="1600" b="1" dirty="0"/>
              <a:t>Hospital(Centralized) vs FL Hospital</a:t>
            </a:r>
          </a:p>
        </p:txBody>
      </p:sp>
      <p:sp>
        <p:nvSpPr>
          <p:cNvPr id="24" name="Google Shape;494;p27">
            <a:extLst>
              <a:ext uri="{FF2B5EF4-FFF2-40B4-BE49-F238E27FC236}">
                <a16:creationId xmlns:a16="http://schemas.microsoft.com/office/drawing/2014/main" id="{8410EF29-D56A-D9D1-6B24-EC77AEA86C59}"/>
              </a:ext>
            </a:extLst>
          </p:cNvPr>
          <p:cNvSpPr/>
          <p:nvPr/>
        </p:nvSpPr>
        <p:spPr>
          <a:xfrm>
            <a:off x="609600" y="1287464"/>
            <a:ext cx="10617200" cy="1557336"/>
          </a:xfrm>
          <a:prstGeom prst="rect">
            <a:avLst/>
          </a:prstGeom>
          <a:solidFill>
            <a:schemeClr val="lt1">
              <a:alpha val="89803"/>
            </a:schemeClr>
          </a:solidFill>
          <a:ln w="254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497;p27">
            <a:extLst>
              <a:ext uri="{FF2B5EF4-FFF2-40B4-BE49-F238E27FC236}">
                <a16:creationId xmlns:a16="http://schemas.microsoft.com/office/drawing/2014/main" id="{C0A4B7C9-B276-2EF2-51B7-9E22CDFC5FBC}"/>
              </a:ext>
            </a:extLst>
          </p:cNvPr>
          <p:cNvSpPr txBox="1"/>
          <p:nvPr/>
        </p:nvSpPr>
        <p:spPr>
          <a:xfrm>
            <a:off x="1128715" y="1127637"/>
            <a:ext cx="5862869" cy="31965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222900" tIns="0" rIns="22290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algun Gothic"/>
              <a:buNone/>
            </a:pPr>
            <a:r>
              <a:rPr lang="en-US" altLang="ko-KR" sz="1300" b="1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“</a:t>
            </a:r>
            <a:r>
              <a:rPr lang="en-US" altLang="ko-KR" sz="1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D-3. </a:t>
            </a:r>
            <a:r>
              <a:rPr lang="en-US" altLang="ko-KR" sz="14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SaMD</a:t>
            </a:r>
            <a:r>
              <a:rPr lang="en-US" altLang="ko-KR" sz="1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실증</a:t>
            </a:r>
            <a:r>
              <a:rPr lang="en-US" altLang="ko-KR" sz="1300" b="1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”</a:t>
            </a:r>
            <a:r>
              <a:rPr lang="ko-KR" altLang="en-US" sz="1300" b="1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  <a:sym typeface="Malgun Gothic"/>
              </a:rPr>
              <a:t> 이란</a:t>
            </a:r>
            <a:r>
              <a:rPr lang="en-US" altLang="ko-KR" sz="1300" b="1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  <a:sym typeface="Malgun Gothic"/>
              </a:rPr>
              <a:t>?</a:t>
            </a:r>
            <a:endParaRPr sz="1300" b="1" dirty="0">
              <a:solidFill>
                <a:schemeClr val="bg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" name="Google Shape;495;p27">
            <a:extLst>
              <a:ext uri="{FF2B5EF4-FFF2-40B4-BE49-F238E27FC236}">
                <a16:creationId xmlns:a16="http://schemas.microsoft.com/office/drawing/2014/main" id="{76057549-5A9D-912C-BB26-65B6C667B6BB}"/>
              </a:ext>
            </a:extLst>
          </p:cNvPr>
          <p:cNvSpPr txBox="1"/>
          <p:nvPr/>
        </p:nvSpPr>
        <p:spPr>
          <a:xfrm>
            <a:off x="426719" y="1423491"/>
            <a:ext cx="11283697" cy="1782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53850" tIns="249925" rIns="653850" bIns="92450" anchor="t" anchorCtr="0">
            <a:noAutofit/>
          </a:bodyPr>
          <a:lstStyle/>
          <a:p>
            <a:pPr marL="114300" lvl="1" indent="-114300">
              <a:lnSpc>
                <a:spcPct val="90000"/>
              </a:lnSpc>
              <a:buClr>
                <a:schemeClr val="dk1"/>
              </a:buClr>
              <a:buSzPts val="1300"/>
              <a:buFont typeface="Malgun Gothic"/>
              <a:buChar char="•"/>
            </a:pPr>
            <a:endParaRPr lang="en-US" altLang="ko-KR" sz="600" b="0" i="0" u="none" strike="noStrike" cap="none" dirty="0">
              <a:solidFill>
                <a:schemeClr val="tx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14300" lvl="1" indent="-114300">
              <a:lnSpc>
                <a:spcPct val="90000"/>
              </a:lnSpc>
              <a:buClr>
                <a:schemeClr val="dk1"/>
              </a:buClr>
              <a:buSzPts val="1300"/>
              <a:buFont typeface="Malgun Gothic"/>
              <a:buChar char="•"/>
            </a:pPr>
            <a:r>
              <a:rPr lang="ko-KR" sz="1400" b="0" i="0" u="none" strike="noStrike" cap="none" dirty="0">
                <a:solidFill>
                  <a:schemeClr val="tx2"/>
                </a:solidFill>
                <a:latin typeface="Malgun Gothic"/>
                <a:ea typeface="Malgun Gothic"/>
                <a:cs typeface="Malgun Gothic"/>
                <a:sym typeface="Malgun Gothic"/>
              </a:rPr>
              <a:t>[목적]</a:t>
            </a:r>
            <a:r>
              <a:rPr lang="ko-KR" altLang="en-US" sz="1400" b="0" i="0" u="none" strike="noStrike" cap="none" dirty="0">
                <a:solidFill>
                  <a:schemeClr val="tx2"/>
                </a:solidFill>
                <a:latin typeface="Malgun Gothic"/>
                <a:ea typeface="Malgun Gothic"/>
                <a:cs typeface="Malgun Gothic"/>
                <a:sym typeface="Malgun Gothic"/>
              </a:rPr>
              <a:t> 다중 생체신호를 활용하여 중증도 및 건강 위험상태</a:t>
            </a:r>
            <a:r>
              <a:rPr lang="en-US" altLang="ko-KR" sz="1400" b="0" i="0" u="none" strike="noStrike" cap="none" dirty="0">
                <a:solidFill>
                  <a:schemeClr val="tx2"/>
                </a:solidFill>
                <a:latin typeface="Malgun Gothic"/>
                <a:ea typeface="Malgun Gothic"/>
                <a:cs typeface="Malgun Gothic"/>
                <a:sym typeface="Malgun Gothic"/>
              </a:rPr>
              <a:t>(</a:t>
            </a:r>
            <a:r>
              <a:rPr lang="ko-KR" altLang="en-US" sz="1400" b="0" i="0" u="none" strike="noStrike" cap="none" dirty="0">
                <a:solidFill>
                  <a:schemeClr val="tx2"/>
                </a:solidFill>
                <a:latin typeface="Malgun Gothic"/>
                <a:ea typeface="Malgun Gothic"/>
                <a:cs typeface="Malgun Gothic"/>
                <a:sym typeface="Malgun Gothic"/>
              </a:rPr>
              <a:t>질환예측</a:t>
            </a:r>
            <a:r>
              <a:rPr lang="en-US" altLang="ko-KR" sz="1400" b="0" i="0" u="none" strike="noStrike" cap="none" dirty="0">
                <a:solidFill>
                  <a:schemeClr val="tx2"/>
                </a:solidFill>
                <a:latin typeface="Malgun Gothic"/>
                <a:ea typeface="Malgun Gothic"/>
                <a:cs typeface="Malgun Gothic"/>
                <a:sym typeface="Malgun Gothic"/>
              </a:rPr>
              <a:t>)</a:t>
            </a:r>
            <a:r>
              <a:rPr lang="ko-KR" altLang="en-US" sz="1400" b="0" i="0" u="none" strike="noStrike" cap="none" dirty="0" err="1">
                <a:solidFill>
                  <a:schemeClr val="tx2"/>
                </a:solidFill>
                <a:latin typeface="Malgun Gothic"/>
                <a:ea typeface="Malgun Gothic"/>
                <a:cs typeface="Malgun Gothic"/>
                <a:sym typeface="Malgun Gothic"/>
              </a:rPr>
              <a:t>를</a:t>
            </a:r>
            <a:r>
              <a:rPr lang="ko-KR" altLang="en-US" sz="1400" b="0" i="0" u="none" strike="noStrike" cap="none" dirty="0">
                <a:solidFill>
                  <a:schemeClr val="tx2"/>
                </a:solidFill>
                <a:latin typeface="Malgun Gothic"/>
                <a:ea typeface="Malgun Gothic"/>
                <a:cs typeface="Malgun Gothic"/>
                <a:sym typeface="Malgun Gothic"/>
              </a:rPr>
              <a:t> 예측하는 </a:t>
            </a:r>
            <a:r>
              <a:rPr lang="en-US" altLang="ko-KR" sz="1400" b="0" i="0" u="none" strike="noStrike" cap="none" dirty="0">
                <a:solidFill>
                  <a:schemeClr val="tx2"/>
                </a:solidFill>
                <a:latin typeface="Malgun Gothic"/>
                <a:ea typeface="Malgun Gothic"/>
                <a:cs typeface="Malgun Gothic"/>
                <a:sym typeface="Malgun Gothic"/>
              </a:rPr>
              <a:t>Software as Medical Device</a:t>
            </a:r>
            <a:endParaRPr lang="en-US" altLang="ko-KR" sz="1400" b="1" i="0" u="sng" strike="noStrike" cap="none" dirty="0">
              <a:solidFill>
                <a:schemeClr val="tx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</a:pPr>
            <a:endParaRPr lang="en-US" sz="1500" dirty="0">
              <a:solidFill>
                <a:schemeClr val="tx2"/>
              </a:solidFill>
            </a:endParaRPr>
          </a:p>
          <a:p>
            <a:pPr marL="0"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</a:pPr>
            <a:endParaRPr sz="700" dirty="0">
              <a:solidFill>
                <a:schemeClr val="tx2"/>
              </a:solidFill>
            </a:endParaRPr>
          </a:p>
          <a:p>
            <a:pPr marL="114300" lvl="1" indent="-114300">
              <a:lnSpc>
                <a:spcPct val="90000"/>
              </a:lnSpc>
              <a:spcBef>
                <a:spcPts val="195"/>
              </a:spcBef>
              <a:buClr>
                <a:schemeClr val="dk1"/>
              </a:buClr>
              <a:buSzPts val="1300"/>
              <a:buFont typeface="Malgun Gothic"/>
              <a:buChar char="•"/>
            </a:pPr>
            <a:r>
              <a:rPr lang="ko-KR" sz="1400" b="0" i="0" u="none" strike="noStrike" cap="none" dirty="0">
                <a:solidFill>
                  <a:schemeClr val="tx2"/>
                </a:solidFill>
                <a:latin typeface="Malgun Gothic"/>
                <a:ea typeface="Malgun Gothic"/>
                <a:cs typeface="Malgun Gothic"/>
                <a:sym typeface="Malgun Gothic"/>
              </a:rPr>
              <a:t>[</a:t>
            </a:r>
            <a:r>
              <a:rPr lang="ko-KR" altLang="en-US" sz="1400" dirty="0">
                <a:solidFill>
                  <a:schemeClr val="tx2"/>
                </a:solidFill>
                <a:latin typeface="Malgun Gothic"/>
                <a:ea typeface="Malgun Gothic"/>
                <a:cs typeface="Malgun Gothic"/>
                <a:sym typeface="Malgun Gothic"/>
              </a:rPr>
              <a:t>목표</a:t>
            </a:r>
            <a:r>
              <a:rPr lang="ko-KR" sz="1400" b="0" i="0" u="none" strike="noStrike" cap="none" dirty="0">
                <a:solidFill>
                  <a:schemeClr val="tx2"/>
                </a:solidFill>
                <a:latin typeface="Malgun Gothic"/>
                <a:ea typeface="Malgun Gothic"/>
                <a:cs typeface="Malgun Gothic"/>
                <a:sym typeface="Malgun Gothic"/>
              </a:rPr>
              <a:t>] </a:t>
            </a:r>
            <a:r>
              <a:rPr lang="ko-KR" altLang="en-US" sz="1400" b="0" i="0" u="none" strike="noStrike" cap="none" dirty="0">
                <a:solidFill>
                  <a:schemeClr val="tx2"/>
                </a:solidFill>
                <a:latin typeface="Malgun Gothic"/>
                <a:ea typeface="Malgun Gothic"/>
                <a:cs typeface="Malgun Gothic"/>
                <a:sym typeface="Malgun Gothic"/>
              </a:rPr>
              <a:t>여러 </a:t>
            </a:r>
            <a:r>
              <a:rPr lang="ko-KR" altLang="en-US" sz="1400" dirty="0">
                <a:solidFill>
                  <a:schemeClr val="tx2"/>
                </a:solidFill>
                <a:latin typeface="Malgun Gothic"/>
                <a:ea typeface="Malgun Gothic"/>
                <a:cs typeface="Malgun Gothic"/>
                <a:sym typeface="Malgun Gothic"/>
              </a:rPr>
              <a:t>의료기관</a:t>
            </a:r>
            <a:r>
              <a:rPr lang="en-US" altLang="ko-KR" sz="1400" dirty="0">
                <a:solidFill>
                  <a:schemeClr val="tx2"/>
                </a:solidFill>
                <a:latin typeface="Malgun Gothic"/>
                <a:ea typeface="Malgun Gothic"/>
                <a:cs typeface="Malgun Gothic"/>
                <a:sym typeface="Malgun Gothic"/>
              </a:rPr>
              <a:t>/</a:t>
            </a:r>
            <a:r>
              <a:rPr lang="ko-KR" altLang="en-US" sz="1400" dirty="0">
                <a:solidFill>
                  <a:schemeClr val="tx2"/>
                </a:solidFill>
                <a:latin typeface="Malgun Gothic"/>
                <a:ea typeface="Malgun Gothic"/>
                <a:cs typeface="Malgun Gothic"/>
                <a:sym typeface="Malgun Gothic"/>
              </a:rPr>
              <a:t>병원</a:t>
            </a:r>
            <a:r>
              <a:rPr lang="en-US" altLang="ko-KR" sz="1400" dirty="0">
                <a:solidFill>
                  <a:schemeClr val="tx2"/>
                </a:solidFill>
                <a:latin typeface="Malgun Gothic"/>
                <a:ea typeface="Malgun Gothic"/>
                <a:cs typeface="Malgun Gothic"/>
                <a:sym typeface="Malgun Gothic"/>
              </a:rPr>
              <a:t>(cross-silo)</a:t>
            </a:r>
            <a:r>
              <a:rPr lang="ko-KR" altLang="en-US" sz="1400" dirty="0">
                <a:solidFill>
                  <a:schemeClr val="tx2"/>
                </a:solidFill>
                <a:latin typeface="Malgun Gothic"/>
                <a:ea typeface="Malgun Gothic"/>
                <a:cs typeface="Malgun Gothic"/>
                <a:sym typeface="Malgun Gothic"/>
              </a:rPr>
              <a:t> 단위의 의료데이터를 구성하여 데이터 이동없이 질환을 예측하는 연합학습 기술 개발</a:t>
            </a:r>
            <a:endParaRPr lang="en-US" altLang="ko-KR" sz="1400" dirty="0">
              <a:solidFill>
                <a:schemeClr val="tx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" name="슬라이드 번호 개체 틀 3">
            <a:extLst>
              <a:ext uri="{FF2B5EF4-FFF2-40B4-BE49-F238E27FC236}">
                <a16:creationId xmlns:a16="http://schemas.microsoft.com/office/drawing/2014/main" id="{1902E477-AB4E-5175-064D-CD7203512D7A}"/>
              </a:ext>
            </a:extLst>
          </p:cNvPr>
          <p:cNvSpPr txBox="1">
            <a:spLocks/>
          </p:cNvSpPr>
          <p:nvPr/>
        </p:nvSpPr>
        <p:spPr>
          <a:xfrm>
            <a:off x="10897617" y="6385877"/>
            <a:ext cx="812800" cy="274320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2842D337-1174-134E-9354-6DE4CC7ABE7B}" type="slidenum">
              <a:rPr lang="en-US" sz="1440" smtClean="0">
                <a:solidFill>
                  <a:schemeClr val="tx2"/>
                </a:solidFill>
              </a:rPr>
              <a:pPr algn="r"/>
              <a:t>12</a:t>
            </a:fld>
            <a:endParaRPr lang="en-US" sz="144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65036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>
            <a:extLst>
              <a:ext uri="{FF2B5EF4-FFF2-40B4-BE49-F238E27FC236}">
                <a16:creationId xmlns:a16="http://schemas.microsoft.com/office/drawing/2014/main" id="{85B1C202-8CA8-4AC4-8D4A-D7849B036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34963"/>
            <a:ext cx="10972800" cy="427037"/>
          </a:xfrm>
        </p:spPr>
        <p:txBody>
          <a:bodyPr/>
          <a:lstStyle/>
          <a:p>
            <a:pPr latinLnBrk="1"/>
            <a:r>
              <a:rPr lang="en-US" altLang="ko-KR" sz="3200" dirty="0"/>
              <a:t>Medical Service(Device)</a:t>
            </a:r>
            <a:endParaRPr lang="ko-KR" altLang="en-US" sz="3200" dirty="0"/>
          </a:p>
        </p:txBody>
      </p:sp>
      <p:sp>
        <p:nvSpPr>
          <p:cNvPr id="72" name="슬라이드 번호 개체 틀 3">
            <a:extLst>
              <a:ext uri="{FF2B5EF4-FFF2-40B4-BE49-F238E27FC236}">
                <a16:creationId xmlns:a16="http://schemas.microsoft.com/office/drawing/2014/main" id="{5F53B37C-BC48-EC2B-EF3D-3068C877FAFC}"/>
              </a:ext>
            </a:extLst>
          </p:cNvPr>
          <p:cNvSpPr txBox="1">
            <a:spLocks/>
          </p:cNvSpPr>
          <p:nvPr/>
        </p:nvSpPr>
        <p:spPr>
          <a:xfrm>
            <a:off x="11213839" y="6433907"/>
            <a:ext cx="812800" cy="274320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2842D337-1174-134E-9354-6DE4CC7ABE7B}" type="slidenum">
              <a:rPr lang="en-US" sz="1440" smtClean="0">
                <a:solidFill>
                  <a:schemeClr val="tx2"/>
                </a:solidFill>
              </a:rPr>
              <a:pPr algn="r"/>
              <a:t>13</a:t>
            </a:fld>
            <a:endParaRPr lang="en-US" sz="1440">
              <a:solidFill>
                <a:schemeClr val="tx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10B83F-3FA9-C625-70D5-C3D8EFE2878F}"/>
              </a:ext>
            </a:extLst>
          </p:cNvPr>
          <p:cNvSpPr txBox="1"/>
          <p:nvPr/>
        </p:nvSpPr>
        <p:spPr>
          <a:xfrm>
            <a:off x="646611" y="1581908"/>
            <a:ext cx="11051403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생체신호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기반의 중증도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건강상태 분석 연합학습</a:t>
            </a:r>
            <a:endParaRPr lang="en-US" altLang="ko-KR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endParaRPr lang="en-US" altLang="ko-KR" sz="3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Google Shape;260;p3">
            <a:extLst>
              <a:ext uri="{FF2B5EF4-FFF2-40B4-BE49-F238E27FC236}">
                <a16:creationId xmlns:a16="http://schemas.microsoft.com/office/drawing/2014/main" id="{6F5AC015-A789-B2D3-D4C9-04BC5225624F}"/>
              </a:ext>
            </a:extLst>
          </p:cNvPr>
          <p:cNvSpPr txBox="1">
            <a:spLocks/>
          </p:cNvSpPr>
          <p:nvPr/>
        </p:nvSpPr>
        <p:spPr bwMode="auto">
          <a:xfrm>
            <a:off x="646611" y="1832143"/>
            <a:ext cx="10898778" cy="10232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spcFirstLastPara="1" vert="horz" wrap="square" lIns="91375" tIns="45675" rIns="91375" bIns="45675" numCol="1" anchor="t" anchorCtr="0" compatLnSpc="1">
            <a:prstTxWarp prst="textNoShape">
              <a:avLst/>
            </a:prstTxWarp>
            <a:spAutoFit/>
          </a:bodyPr>
          <a:lstStyle>
            <a:lvl1pPr marL="278130" marR="0" lvl="0" indent="26670" algn="l" rtl="0" eaLnBrk="0" fontAlgn="base" hangingPunct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4266"/>
              </a:buClr>
              <a:buSzPct val="100000"/>
              <a:buFont typeface="Noto Sans Symbols"/>
              <a:buChar char="▪"/>
              <a:defRPr sz="1920" b="0" i="0" u="none" strike="noStrike" cap="none">
                <a:solidFill>
                  <a:srgbClr val="004266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Arial"/>
                <a:sym typeface="Arial"/>
              </a:defRPr>
            </a:lvl1pPr>
            <a:lvl2pPr marL="891540" marR="0" lvl="1" indent="-175260" algn="l" rtl="0" eaLnBrk="0" fontAlgn="base" hangingPunct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4266"/>
              </a:buClr>
              <a:buSzPct val="100000"/>
              <a:buFont typeface="Arial"/>
              <a:buChar char="•"/>
              <a:defRPr sz="2160" b="0" i="0" u="none" strike="noStrike" cap="none">
                <a:solidFill>
                  <a:srgbClr val="004266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Arial"/>
                <a:sym typeface="Arial"/>
              </a:defRPr>
            </a:lvl2pPr>
            <a:lvl3pPr marL="1371600" marR="0" lvl="2" indent="30480" algn="l" rtl="0" eaLnBrk="0" fontAlgn="base" hangingPunct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2160" b="0" i="0" u="none" strike="noStrike" cap="none">
                <a:solidFill>
                  <a:schemeClr val="dk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Arial"/>
                <a:sym typeface="Arial"/>
              </a:defRPr>
            </a:lvl3pPr>
            <a:lvl4pPr marL="1920240" marR="0" lvl="3" indent="30480" algn="l" rtl="0" eaLnBrk="0" fontAlgn="base" hangingPunct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2160" b="0" i="0" u="none" strike="noStrike" cap="none">
                <a:solidFill>
                  <a:schemeClr val="dk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Arial"/>
                <a:sym typeface="Arial"/>
              </a:defRPr>
            </a:lvl4pPr>
            <a:lvl5pPr marL="2468880" marR="0" lvl="4" indent="30480" algn="l" rtl="0" eaLnBrk="0" fontAlgn="base" hangingPunct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160" b="0" i="0" u="none" strike="noStrike" cap="none">
                <a:solidFill>
                  <a:schemeClr val="dk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Arial"/>
                <a:sym typeface="Arial"/>
              </a:defRPr>
            </a:lvl5pPr>
            <a:lvl6pPr marL="3017520" marR="0" lvl="5" indent="30480" algn="l" rtl="0" fontAlgn="base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566160" marR="0" lvl="6" indent="30480" algn="l" rtl="0" fontAlgn="base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114800" marR="0" lvl="7" indent="30480" algn="l" rtl="0" fontAlgn="base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663440" marR="0" lvl="8" indent="30480" algn="l" rtl="0" fontAlgn="base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11150" indent="-171450" latinLnBrk="0">
              <a:buClr>
                <a:schemeClr val="dk1"/>
              </a:buClr>
              <a:buSzPts val="1400"/>
            </a:pPr>
            <a:r>
              <a:rPr lang="en-US" altLang="ko-KR" sz="1600" kern="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Health Dataset</a:t>
            </a:r>
          </a:p>
          <a:p>
            <a:pPr marL="311150" lvl="1" indent="0" latinLnBrk="0">
              <a:buClr>
                <a:schemeClr val="dk1"/>
              </a:buClr>
              <a:buSzPts val="1400"/>
              <a:buNone/>
            </a:pPr>
            <a:r>
              <a:rPr lang="en-US" altLang="ko-KR" sz="1600" kern="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ko-KR" altLang="en-US" sz="1600" kern="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중앙 의료 응급실 데이터 </a:t>
            </a:r>
          </a:p>
          <a:p>
            <a:pPr marL="311150" lvl="1" indent="0" latinLnBrk="0">
              <a:buClr>
                <a:schemeClr val="dk1"/>
              </a:buClr>
              <a:buSzPts val="1400"/>
              <a:buNone/>
            </a:pPr>
            <a:r>
              <a:rPr lang="en-US" altLang="ko-KR" sz="1600" kern="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600" kern="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여러 환자의 기본 정보</a:t>
            </a:r>
            <a:r>
              <a:rPr lang="en-US" altLang="ko-KR" sz="1600" kern="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600" kern="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연령</a:t>
            </a:r>
            <a:r>
              <a:rPr lang="en-US" altLang="ko-KR" sz="1600" kern="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00" kern="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나이 등</a:t>
            </a:r>
            <a:r>
              <a:rPr lang="en-US" altLang="ko-KR" sz="1600" kern="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),</a:t>
            </a:r>
            <a:r>
              <a:rPr lang="ko-KR" altLang="en-US" sz="1600" kern="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생체신호</a:t>
            </a:r>
            <a:r>
              <a:rPr lang="en-US" altLang="ko-KR" sz="1600" kern="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600" kern="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심박</a:t>
            </a:r>
            <a:r>
              <a:rPr lang="en-US" altLang="ko-KR" sz="1600" kern="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00" kern="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호흡</a:t>
            </a:r>
            <a:r>
              <a:rPr lang="en-US" altLang="ko-KR" sz="1600" kern="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00" kern="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혈압</a:t>
            </a:r>
            <a:r>
              <a:rPr lang="en-US" altLang="ko-KR" sz="1600" kern="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00" kern="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산소포화도</a:t>
            </a:r>
            <a:r>
              <a:rPr lang="en-US" altLang="ko-KR" sz="1600" kern="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00" kern="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체온</a:t>
            </a:r>
            <a:r>
              <a:rPr lang="en-US" altLang="ko-KR" sz="1600" kern="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),</a:t>
            </a:r>
            <a:r>
              <a:rPr lang="ko-KR" altLang="en-US" sz="1600" kern="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입원정보</a:t>
            </a:r>
            <a:r>
              <a:rPr lang="en-US" altLang="ko-KR" sz="1600" kern="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600" kern="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심정지</a:t>
            </a:r>
            <a:r>
              <a:rPr lang="en-US" altLang="ko-KR" sz="1600" kern="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00" kern="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긴급상황 등</a:t>
            </a:r>
            <a:r>
              <a:rPr lang="en-US" altLang="ko-KR" sz="1600" kern="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</p:txBody>
      </p:sp>
      <p:sp>
        <p:nvSpPr>
          <p:cNvPr id="3" name="Google Shape;260;p3">
            <a:extLst>
              <a:ext uri="{FF2B5EF4-FFF2-40B4-BE49-F238E27FC236}">
                <a16:creationId xmlns:a16="http://schemas.microsoft.com/office/drawing/2014/main" id="{FD5B5A60-A234-DD71-2542-D1B4373B6580}"/>
              </a:ext>
            </a:extLst>
          </p:cNvPr>
          <p:cNvSpPr txBox="1">
            <a:spLocks/>
          </p:cNvSpPr>
          <p:nvPr/>
        </p:nvSpPr>
        <p:spPr bwMode="auto">
          <a:xfrm>
            <a:off x="609600" y="2866277"/>
            <a:ext cx="10898778" cy="71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spcFirstLastPara="1" vert="horz" wrap="square" lIns="91375" tIns="45675" rIns="91375" bIns="45675" numCol="1" anchor="t" anchorCtr="0" compatLnSpc="1">
            <a:prstTxWarp prst="textNoShape">
              <a:avLst/>
            </a:prstTxWarp>
            <a:spAutoFit/>
          </a:bodyPr>
          <a:lstStyle>
            <a:lvl1pPr marL="278130" marR="0" lvl="0" indent="26670" algn="l" rtl="0" eaLnBrk="0" fontAlgn="base" hangingPunct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4266"/>
              </a:buClr>
              <a:buSzPct val="100000"/>
              <a:buFont typeface="Noto Sans Symbols"/>
              <a:buChar char="▪"/>
              <a:defRPr sz="1920" b="0" i="0" u="none" strike="noStrike" cap="none">
                <a:solidFill>
                  <a:srgbClr val="004266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Arial"/>
                <a:sym typeface="Arial"/>
              </a:defRPr>
            </a:lvl1pPr>
            <a:lvl2pPr marL="891540" marR="0" lvl="1" indent="-175260" algn="l" rtl="0" eaLnBrk="0" fontAlgn="base" hangingPunct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4266"/>
              </a:buClr>
              <a:buSzPct val="100000"/>
              <a:buFont typeface="Arial"/>
              <a:buChar char="•"/>
              <a:defRPr sz="2160" b="0" i="0" u="none" strike="noStrike" cap="none">
                <a:solidFill>
                  <a:srgbClr val="004266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Arial"/>
                <a:sym typeface="Arial"/>
              </a:defRPr>
            </a:lvl2pPr>
            <a:lvl3pPr marL="1371600" marR="0" lvl="2" indent="30480" algn="l" rtl="0" eaLnBrk="0" fontAlgn="base" hangingPunct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2160" b="0" i="0" u="none" strike="noStrike" cap="none">
                <a:solidFill>
                  <a:schemeClr val="dk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Arial"/>
                <a:sym typeface="Arial"/>
              </a:defRPr>
            </a:lvl3pPr>
            <a:lvl4pPr marL="1920240" marR="0" lvl="3" indent="30480" algn="l" rtl="0" eaLnBrk="0" fontAlgn="base" hangingPunct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2160" b="0" i="0" u="none" strike="noStrike" cap="none">
                <a:solidFill>
                  <a:schemeClr val="dk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Arial"/>
                <a:sym typeface="Arial"/>
              </a:defRPr>
            </a:lvl4pPr>
            <a:lvl5pPr marL="2468880" marR="0" lvl="4" indent="30480" algn="l" rtl="0" eaLnBrk="0" fontAlgn="base" hangingPunct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160" b="0" i="0" u="none" strike="noStrike" cap="none">
                <a:solidFill>
                  <a:schemeClr val="dk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Arial"/>
                <a:sym typeface="Arial"/>
              </a:defRPr>
            </a:lvl5pPr>
            <a:lvl6pPr marL="3017520" marR="0" lvl="5" indent="30480" algn="l" rtl="0" fontAlgn="base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566160" marR="0" lvl="6" indent="30480" algn="l" rtl="0" fontAlgn="base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114800" marR="0" lvl="7" indent="30480" algn="l" rtl="0" fontAlgn="base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663440" marR="0" lvl="8" indent="30480" algn="l" rtl="0" fontAlgn="base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11150" indent="-171450" latinLnBrk="0">
              <a:buClr>
                <a:schemeClr val="dk1"/>
              </a:buClr>
              <a:buSzPts val="1400"/>
            </a:pPr>
            <a:r>
              <a:rPr lang="ko-KR" altLang="en-US" sz="1600" kern="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생체신호 기반의 중증도</a:t>
            </a:r>
            <a:r>
              <a:rPr lang="en-US" altLang="ko-KR" sz="1600" kern="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1600" kern="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건강상태</a:t>
            </a:r>
            <a:r>
              <a:rPr lang="en-US" altLang="ko-KR" sz="1600" kern="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600" kern="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분석</a:t>
            </a:r>
            <a:r>
              <a:rPr lang="en-US" altLang="ko-KR" sz="1600" kern="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1600" kern="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예측 실험을 </a:t>
            </a:r>
            <a:r>
              <a:rPr lang="en-US" altLang="ko-KR" sz="1600" kern="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Federated Learning(Cross-Silo)</a:t>
            </a:r>
            <a:r>
              <a:rPr lang="ko-KR" altLang="en-US" sz="1600" kern="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 적용</a:t>
            </a:r>
            <a:endParaRPr lang="en-US" altLang="ko-KR" sz="1600" kern="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11150" indent="-171450" latinLnBrk="0">
              <a:buClr>
                <a:schemeClr val="dk1"/>
              </a:buClr>
              <a:buSzPts val="1400"/>
            </a:pPr>
            <a:r>
              <a:rPr lang="ko-KR" altLang="en-US" sz="1600" kern="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여러 중증도 지표</a:t>
            </a:r>
            <a:r>
              <a:rPr lang="en-US" altLang="ko-KR" sz="1600" kern="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(NEWS, MEWS </a:t>
            </a:r>
            <a:r>
              <a:rPr lang="ko-KR" altLang="en-US" sz="1600" kern="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등</a:t>
            </a:r>
            <a:r>
              <a:rPr lang="en-US" altLang="ko-KR" sz="1600" kern="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sz="1600" kern="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와 </a:t>
            </a:r>
            <a:r>
              <a:rPr lang="en-US" altLang="ko-KR" sz="1600" kern="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Centralized Learning, Federated Learning</a:t>
            </a:r>
            <a:r>
              <a:rPr lang="ko-KR" altLang="en-US" sz="1600" kern="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성능 비교</a:t>
            </a:r>
            <a:endParaRPr lang="en-US" altLang="ko-KR" sz="1600" kern="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5" name="그래픽 4">
            <a:extLst>
              <a:ext uri="{FF2B5EF4-FFF2-40B4-BE49-F238E27FC236}">
                <a16:creationId xmlns:a16="http://schemas.microsoft.com/office/drawing/2014/main" id="{6AB77B75-9A2E-C4A1-7D9D-EF5727DAA9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62584" y="3604586"/>
            <a:ext cx="5856873" cy="299261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3353611-D68A-26F5-F531-23DC94521F88}"/>
              </a:ext>
            </a:extLst>
          </p:cNvPr>
          <p:cNvSpPr txBox="1"/>
          <p:nvPr/>
        </p:nvSpPr>
        <p:spPr>
          <a:xfrm>
            <a:off x="609599" y="1082409"/>
            <a:ext cx="114082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Federated Learning </a:t>
            </a:r>
            <a:r>
              <a:rPr lang="ko-KR" altLang="en-US" sz="2400" b="1" dirty="0"/>
              <a:t>적용 시나리오</a:t>
            </a:r>
            <a:endParaRPr lang="en-US" altLang="ko-KR" sz="2400" b="1" dirty="0"/>
          </a:p>
        </p:txBody>
      </p:sp>
    </p:spTree>
    <p:extLst>
      <p:ext uri="{BB962C8B-B14F-4D97-AF65-F5344CB8AC3E}">
        <p14:creationId xmlns:p14="http://schemas.microsoft.com/office/powerpoint/2010/main" val="18285672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>
            <a:extLst>
              <a:ext uri="{FF2B5EF4-FFF2-40B4-BE49-F238E27FC236}">
                <a16:creationId xmlns:a16="http://schemas.microsoft.com/office/drawing/2014/main" id="{85B1C202-8CA8-4AC4-8D4A-D7849B036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34963"/>
            <a:ext cx="10972800" cy="427037"/>
          </a:xfrm>
        </p:spPr>
        <p:txBody>
          <a:bodyPr/>
          <a:lstStyle/>
          <a:p>
            <a:pPr latinLnBrk="1"/>
            <a:r>
              <a:rPr lang="en-US" altLang="ko-KR" sz="3200" dirty="0"/>
              <a:t>Federated Learning in Healthcare</a:t>
            </a:r>
            <a:endParaRPr lang="ko-KR" altLang="en-US" sz="3200" dirty="0"/>
          </a:p>
        </p:txBody>
      </p:sp>
      <p:sp>
        <p:nvSpPr>
          <p:cNvPr id="72" name="슬라이드 번호 개체 틀 3">
            <a:extLst>
              <a:ext uri="{FF2B5EF4-FFF2-40B4-BE49-F238E27FC236}">
                <a16:creationId xmlns:a16="http://schemas.microsoft.com/office/drawing/2014/main" id="{5F53B37C-BC48-EC2B-EF3D-3068C877FAFC}"/>
              </a:ext>
            </a:extLst>
          </p:cNvPr>
          <p:cNvSpPr txBox="1">
            <a:spLocks/>
          </p:cNvSpPr>
          <p:nvPr/>
        </p:nvSpPr>
        <p:spPr>
          <a:xfrm>
            <a:off x="11213839" y="6433907"/>
            <a:ext cx="812800" cy="274320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2842D337-1174-134E-9354-6DE4CC7ABE7B}" type="slidenum">
              <a:rPr lang="en-US" sz="1440" smtClean="0">
                <a:solidFill>
                  <a:schemeClr val="tx2"/>
                </a:solidFill>
              </a:rPr>
              <a:pPr algn="r"/>
              <a:t>14</a:t>
            </a:fld>
            <a:endParaRPr lang="en-US" sz="1440">
              <a:solidFill>
                <a:schemeClr val="tx2"/>
              </a:solidFill>
            </a:endParaRPr>
          </a:p>
        </p:txBody>
      </p:sp>
      <p:sp>
        <p:nvSpPr>
          <p:cNvPr id="2" name="Google Shape;260;p3">
            <a:extLst>
              <a:ext uri="{FF2B5EF4-FFF2-40B4-BE49-F238E27FC236}">
                <a16:creationId xmlns:a16="http://schemas.microsoft.com/office/drawing/2014/main" id="{6F5AC015-A789-B2D3-D4C9-04BC5225624F}"/>
              </a:ext>
            </a:extLst>
          </p:cNvPr>
          <p:cNvSpPr txBox="1">
            <a:spLocks/>
          </p:cNvSpPr>
          <p:nvPr/>
        </p:nvSpPr>
        <p:spPr bwMode="auto">
          <a:xfrm>
            <a:off x="646611" y="2235122"/>
            <a:ext cx="10898778" cy="36239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spcFirstLastPara="1" vert="horz" wrap="square" lIns="91375" tIns="45675" rIns="91375" bIns="45675" numCol="1" anchor="t" anchorCtr="0" compatLnSpc="1">
            <a:prstTxWarp prst="textNoShape">
              <a:avLst/>
            </a:prstTxWarp>
            <a:spAutoFit/>
          </a:bodyPr>
          <a:lstStyle>
            <a:lvl1pPr marL="278130" marR="0" lvl="0" indent="26670" algn="l" rtl="0" eaLnBrk="0" fontAlgn="base" hangingPunct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4266"/>
              </a:buClr>
              <a:buSzPct val="100000"/>
              <a:buFont typeface="Noto Sans Symbols"/>
              <a:buChar char="▪"/>
              <a:defRPr sz="1920" b="0" i="0" u="none" strike="noStrike" cap="none">
                <a:solidFill>
                  <a:srgbClr val="004266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Arial"/>
                <a:sym typeface="Arial"/>
              </a:defRPr>
            </a:lvl1pPr>
            <a:lvl2pPr marL="891540" marR="0" lvl="1" indent="-175260" algn="l" rtl="0" eaLnBrk="0" fontAlgn="base" hangingPunct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4266"/>
              </a:buClr>
              <a:buSzPct val="100000"/>
              <a:buFont typeface="Arial"/>
              <a:buChar char="•"/>
              <a:defRPr sz="2160" b="0" i="0" u="none" strike="noStrike" cap="none">
                <a:solidFill>
                  <a:srgbClr val="004266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Arial"/>
                <a:sym typeface="Arial"/>
              </a:defRPr>
            </a:lvl2pPr>
            <a:lvl3pPr marL="1371600" marR="0" lvl="2" indent="30480" algn="l" rtl="0" eaLnBrk="0" fontAlgn="base" hangingPunct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2160" b="0" i="0" u="none" strike="noStrike" cap="none">
                <a:solidFill>
                  <a:schemeClr val="dk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Arial"/>
                <a:sym typeface="Arial"/>
              </a:defRPr>
            </a:lvl3pPr>
            <a:lvl4pPr marL="1920240" marR="0" lvl="3" indent="30480" algn="l" rtl="0" eaLnBrk="0" fontAlgn="base" hangingPunct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2160" b="0" i="0" u="none" strike="noStrike" cap="none">
                <a:solidFill>
                  <a:schemeClr val="dk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Arial"/>
                <a:sym typeface="Arial"/>
              </a:defRPr>
            </a:lvl4pPr>
            <a:lvl5pPr marL="2468880" marR="0" lvl="4" indent="30480" algn="l" rtl="0" eaLnBrk="0" fontAlgn="base" hangingPunct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160" b="0" i="0" u="none" strike="noStrike" cap="none">
                <a:solidFill>
                  <a:schemeClr val="dk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Arial"/>
                <a:sym typeface="Arial"/>
              </a:defRPr>
            </a:lvl5pPr>
            <a:lvl6pPr marL="3017520" marR="0" lvl="5" indent="30480" algn="l" rtl="0" fontAlgn="base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566160" marR="0" lvl="6" indent="30480" algn="l" rtl="0" fontAlgn="base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114800" marR="0" lvl="7" indent="30480" algn="l" rtl="0" fontAlgn="base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663440" marR="0" lvl="8" indent="30480" algn="l" rtl="0" fontAlgn="base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11150" indent="-171450" latinLnBrk="0">
              <a:buClr>
                <a:schemeClr val="dk1"/>
              </a:buClr>
              <a:buSzPts val="1400"/>
            </a:pPr>
            <a:r>
              <a:rPr lang="ko-KR" altLang="en-US" sz="1600" dirty="0"/>
              <a:t>환자 데이터의 매우 민감한 특성으로 인해 </a:t>
            </a:r>
            <a:r>
              <a:rPr lang="ko-KR" altLang="en-US" sz="1600" b="1" dirty="0"/>
              <a:t>연합학습</a:t>
            </a:r>
            <a:r>
              <a:rPr lang="en-US" altLang="ko-KR" sz="1600" b="1" dirty="0"/>
              <a:t>(FL)</a:t>
            </a:r>
            <a:r>
              <a:rPr lang="ko-KR" altLang="en-US" sz="1600" b="1" dirty="0"/>
              <a:t>을 활용한 스마트 의료 애플리케이션 </a:t>
            </a:r>
            <a:r>
              <a:rPr lang="ko-KR" altLang="en-US" sz="1600" dirty="0"/>
              <a:t>모델</a:t>
            </a:r>
            <a:endParaRPr lang="en-US" altLang="ko-KR" sz="1600" dirty="0"/>
          </a:p>
          <a:p>
            <a:pPr marL="311150" indent="-171450" latinLnBrk="0">
              <a:buClr>
                <a:schemeClr val="dk1"/>
              </a:buClr>
              <a:buSzPts val="1400"/>
            </a:pPr>
            <a:endParaRPr lang="en-US" altLang="ko-KR" sz="1600" dirty="0"/>
          </a:p>
          <a:p>
            <a:pPr marL="311150" indent="-171450" latinLnBrk="0">
              <a:buClr>
                <a:schemeClr val="dk1"/>
              </a:buClr>
              <a:buSzPts val="1400"/>
            </a:pPr>
            <a:r>
              <a:rPr lang="ko-KR" altLang="en-US" sz="1600" dirty="0"/>
              <a:t>스마트 의료를 위한 </a:t>
            </a:r>
            <a:r>
              <a:rPr lang="en" altLang="ko-Kore-KR" sz="1600" b="1" dirty="0" err="1"/>
              <a:t>CAreFL</a:t>
            </a:r>
            <a:r>
              <a:rPr lang="en" altLang="ko-Kore-KR" sz="1600" b="1" dirty="0"/>
              <a:t>(Contribution-Aware Federated Learning) </a:t>
            </a:r>
            <a:r>
              <a:rPr lang="ko-KR" altLang="en-US" sz="1600" dirty="0"/>
              <a:t>프레임워크를 개발하고 배포</a:t>
            </a:r>
            <a:endParaRPr lang="en-US" altLang="ko-KR" sz="1600" dirty="0"/>
          </a:p>
          <a:p>
            <a:pPr marL="311150" indent="-171450" latinLnBrk="0">
              <a:buClr>
                <a:schemeClr val="dk1"/>
              </a:buClr>
              <a:buSzPts val="1400"/>
            </a:pPr>
            <a:endParaRPr lang="en-US" altLang="ko-KR" sz="1600" dirty="0"/>
          </a:p>
          <a:p>
            <a:pPr marL="311150" indent="-171450" latinLnBrk="0">
              <a:buClr>
                <a:schemeClr val="dk1"/>
              </a:buClr>
              <a:buSzPts val="1400"/>
            </a:pPr>
            <a:r>
              <a:rPr lang="ko-KR" altLang="en-US" sz="1600" b="1" dirty="0">
                <a:effectLst/>
              </a:rPr>
              <a:t>개인 정보 보호</a:t>
            </a:r>
            <a:r>
              <a:rPr lang="ko-KR" altLang="en-US" sz="1600" dirty="0"/>
              <a:t> 방식으로 </a:t>
            </a:r>
            <a:r>
              <a:rPr lang="ko-KR" altLang="en-US" sz="1600" b="1" dirty="0">
                <a:effectLst/>
              </a:rPr>
              <a:t>공정하고</a:t>
            </a:r>
            <a:r>
              <a:rPr lang="ko-KR" altLang="en-US" sz="1600" dirty="0"/>
              <a:t> 설명 가능한 </a:t>
            </a:r>
            <a:r>
              <a:rPr lang="en" altLang="ko-Kore-KR" sz="1600" b="1" dirty="0">
                <a:effectLst/>
              </a:rPr>
              <a:t>FL Participant Contribution Evaluation</a:t>
            </a:r>
            <a:r>
              <a:rPr lang="en" altLang="ko-Kore-KR" sz="1600" dirty="0"/>
              <a:t> </a:t>
            </a:r>
            <a:r>
              <a:rPr lang="ko-KR" altLang="en-US" sz="1600" dirty="0"/>
              <a:t>제공</a:t>
            </a:r>
            <a:endParaRPr lang="en-US" altLang="ko-KR" sz="1600" dirty="0"/>
          </a:p>
          <a:p>
            <a:pPr marL="311150" indent="-171450" latinLnBrk="0">
              <a:buClr>
                <a:schemeClr val="dk1"/>
              </a:buClr>
              <a:buSzPts val="1400"/>
            </a:pPr>
            <a:endParaRPr lang="en-US" altLang="ko-KR" sz="1600" dirty="0"/>
          </a:p>
          <a:p>
            <a:pPr marL="311150" indent="-171450" latinLnBrk="0">
              <a:buClr>
                <a:schemeClr val="dk1"/>
              </a:buClr>
              <a:buSzPts val="1400"/>
            </a:pPr>
            <a:r>
              <a:rPr lang="ko-KR" altLang="en-US" sz="1600" dirty="0"/>
              <a:t>기여 평가 결과를 기반으로 </a:t>
            </a:r>
            <a:r>
              <a:rPr lang="en" altLang="ko-Kore-KR" sz="1600" b="1" dirty="0">
                <a:effectLst/>
              </a:rPr>
              <a:t>FL </a:t>
            </a:r>
            <a:r>
              <a:rPr lang="ko-KR" altLang="en-US" sz="1600" b="1" dirty="0">
                <a:effectLst/>
              </a:rPr>
              <a:t>모델 집계 접근법</a:t>
            </a:r>
            <a:r>
              <a:rPr lang="ko-KR" altLang="en-US" sz="1600" dirty="0"/>
              <a:t>을 최적화</a:t>
            </a:r>
            <a:endParaRPr lang="en-US" altLang="ko-KR" sz="1600" dirty="0"/>
          </a:p>
          <a:p>
            <a:pPr marL="311150" indent="-171450" latinLnBrk="0">
              <a:buClr>
                <a:schemeClr val="dk1"/>
              </a:buClr>
              <a:buSzPts val="1400"/>
            </a:pPr>
            <a:endParaRPr lang="en-US" altLang="ko-KR" sz="1600" dirty="0"/>
          </a:p>
          <a:p>
            <a:pPr marL="311150" indent="-171450" latinLnBrk="0">
              <a:buClr>
                <a:schemeClr val="dk1"/>
              </a:buClr>
              <a:buSzPts val="1400"/>
            </a:pPr>
            <a:r>
              <a:rPr lang="ko-KR" altLang="en-US" sz="1600" dirty="0"/>
              <a:t>기존 시스템</a:t>
            </a:r>
            <a:r>
              <a:rPr lang="en-US" altLang="ko-KR" sz="1600" dirty="0"/>
              <a:t>(</a:t>
            </a:r>
            <a:r>
              <a:rPr lang="en" altLang="ko-Kore-KR" sz="1600" dirty="0" err="1"/>
              <a:t>Yidu</a:t>
            </a:r>
            <a:r>
              <a:rPr lang="en" altLang="ko-Kore-KR" sz="1600" dirty="0"/>
              <a:t> Cloud Technology Inc, 2021) </a:t>
            </a:r>
            <a:r>
              <a:rPr lang="ko-KR" altLang="en-US" sz="1600" dirty="0"/>
              <a:t>대비 기여도 평가를 약 </a:t>
            </a:r>
            <a:r>
              <a:rPr lang="en-US" altLang="ko-KR" sz="1600" dirty="0"/>
              <a:t>3</a:t>
            </a:r>
            <a:r>
              <a:rPr lang="ko-KR" altLang="en-US" sz="1600" dirty="0"/>
              <a:t>배 빠르게 수행</a:t>
            </a:r>
            <a:r>
              <a:rPr lang="en-US" altLang="ko-KR" sz="1600" dirty="0"/>
              <a:t>, </a:t>
            </a:r>
            <a:r>
              <a:rPr lang="ko-KR" altLang="en-US" sz="1600" dirty="0"/>
              <a:t>모델 평가 정확도 </a:t>
            </a:r>
            <a:r>
              <a:rPr lang="en-US" altLang="ko-KR" sz="1600" dirty="0"/>
              <a:t>2%</a:t>
            </a:r>
            <a:r>
              <a:rPr lang="ko-KR" altLang="en-US" sz="1600" dirty="0"/>
              <a:t> 이상</a:t>
            </a:r>
            <a:r>
              <a:rPr lang="en-US" altLang="ko-KR" sz="1600" dirty="0"/>
              <a:t> </a:t>
            </a:r>
            <a:r>
              <a:rPr lang="ko-KR" altLang="en-US" sz="1600" dirty="0"/>
              <a:t>향상</a:t>
            </a:r>
            <a:br>
              <a:rPr lang="en-US" altLang="ko-KR" sz="1600" dirty="0"/>
            </a:br>
            <a:br>
              <a:rPr lang="en-US" altLang="ko-KR" sz="1600" dirty="0"/>
            </a:br>
            <a:r>
              <a:rPr lang="en-US" altLang="ko-KR" sz="1600" dirty="0"/>
              <a:t>=&gt; </a:t>
            </a:r>
            <a:r>
              <a:rPr lang="ko-KR" altLang="en-US" sz="1600" u="sng" dirty="0"/>
              <a:t>의료 산업에 성공적으로 배포된 최초의 </a:t>
            </a:r>
            <a:r>
              <a:rPr lang="en" altLang="ko-Kore-KR" sz="1600" u="sng" dirty="0" err="1"/>
              <a:t>CAreFL</a:t>
            </a:r>
            <a:endParaRPr lang="en-US" altLang="ko-KR" sz="1600" u="sng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540877-FE8E-3918-8512-0D69694DA5C8}"/>
              </a:ext>
            </a:extLst>
          </p:cNvPr>
          <p:cNvSpPr txBox="1"/>
          <p:nvPr/>
        </p:nvSpPr>
        <p:spPr>
          <a:xfrm>
            <a:off x="609599" y="1082409"/>
            <a:ext cx="114082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err="1"/>
              <a:t>CAreFL</a:t>
            </a:r>
            <a:r>
              <a:rPr lang="en-US" altLang="ko-KR" sz="2000" b="1" dirty="0"/>
              <a:t>: Enhancing smart healthcare with Contribution-Aware Federated Learning</a:t>
            </a:r>
            <a:br>
              <a:rPr lang="en-US" altLang="ko-KR" sz="2000" b="1" dirty="0"/>
            </a:br>
            <a:r>
              <a:rPr lang="en-US" altLang="ko-KR" sz="2000" b="1" dirty="0"/>
              <a:t>(2023, AAAI, AI Top Conference)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8A8332-74F4-D89C-180C-68AAF92663D0}"/>
              </a:ext>
            </a:extLst>
          </p:cNvPr>
          <p:cNvSpPr txBox="1"/>
          <p:nvPr/>
        </p:nvSpPr>
        <p:spPr>
          <a:xfrm>
            <a:off x="646611" y="1856228"/>
            <a:ext cx="1105140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Abstract</a:t>
            </a:r>
          </a:p>
          <a:p>
            <a:pPr marL="285750" indent="-285750">
              <a:buFontTx/>
              <a:buChar char="-"/>
            </a:pPr>
            <a:endParaRPr lang="en-US" altLang="ko-KR" sz="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52197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>
            <a:extLst>
              <a:ext uri="{FF2B5EF4-FFF2-40B4-BE49-F238E27FC236}">
                <a16:creationId xmlns:a16="http://schemas.microsoft.com/office/drawing/2014/main" id="{85B1C202-8CA8-4AC4-8D4A-D7849B036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34963"/>
            <a:ext cx="10972800" cy="427037"/>
          </a:xfrm>
        </p:spPr>
        <p:txBody>
          <a:bodyPr/>
          <a:lstStyle/>
          <a:p>
            <a:pPr latinLnBrk="1"/>
            <a:r>
              <a:rPr lang="en-US" altLang="ko-KR" sz="3200" dirty="0"/>
              <a:t>Federated Learning in Healthcare</a:t>
            </a:r>
            <a:endParaRPr lang="ko-KR" altLang="en-US" sz="3200" dirty="0"/>
          </a:p>
        </p:txBody>
      </p:sp>
      <p:sp>
        <p:nvSpPr>
          <p:cNvPr id="72" name="슬라이드 번호 개체 틀 3">
            <a:extLst>
              <a:ext uri="{FF2B5EF4-FFF2-40B4-BE49-F238E27FC236}">
                <a16:creationId xmlns:a16="http://schemas.microsoft.com/office/drawing/2014/main" id="{5F53B37C-BC48-EC2B-EF3D-3068C877FAFC}"/>
              </a:ext>
            </a:extLst>
          </p:cNvPr>
          <p:cNvSpPr txBox="1">
            <a:spLocks/>
          </p:cNvSpPr>
          <p:nvPr/>
        </p:nvSpPr>
        <p:spPr>
          <a:xfrm>
            <a:off x="11213839" y="6433907"/>
            <a:ext cx="812800" cy="274320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2842D337-1174-134E-9354-6DE4CC7ABE7B}" type="slidenum">
              <a:rPr lang="en-US" sz="1440" smtClean="0">
                <a:solidFill>
                  <a:schemeClr val="tx2"/>
                </a:solidFill>
              </a:rPr>
              <a:pPr algn="r"/>
              <a:t>15</a:t>
            </a:fld>
            <a:endParaRPr lang="en-US" sz="1440">
              <a:solidFill>
                <a:schemeClr val="tx2"/>
              </a:solidFill>
            </a:endParaRPr>
          </a:p>
        </p:txBody>
      </p:sp>
      <p:sp>
        <p:nvSpPr>
          <p:cNvPr id="2" name="Google Shape;260;p3">
            <a:extLst>
              <a:ext uri="{FF2B5EF4-FFF2-40B4-BE49-F238E27FC236}">
                <a16:creationId xmlns:a16="http://schemas.microsoft.com/office/drawing/2014/main" id="{6F5AC015-A789-B2D3-D4C9-04BC5225624F}"/>
              </a:ext>
            </a:extLst>
          </p:cNvPr>
          <p:cNvSpPr txBox="1">
            <a:spLocks/>
          </p:cNvSpPr>
          <p:nvPr/>
        </p:nvSpPr>
        <p:spPr bwMode="auto">
          <a:xfrm>
            <a:off x="646611" y="1493442"/>
            <a:ext cx="10898778" cy="3505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spcFirstLastPara="1" vert="horz" wrap="square" lIns="91375" tIns="45675" rIns="91375" bIns="45675" numCol="1" anchor="t" anchorCtr="0" compatLnSpc="1">
            <a:prstTxWarp prst="textNoShape">
              <a:avLst/>
            </a:prstTxWarp>
            <a:spAutoFit/>
          </a:bodyPr>
          <a:lstStyle>
            <a:lvl1pPr marL="278130" marR="0" lvl="0" indent="26670" algn="l" rtl="0" eaLnBrk="0" fontAlgn="base" hangingPunct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4266"/>
              </a:buClr>
              <a:buSzPct val="100000"/>
              <a:buFont typeface="Noto Sans Symbols"/>
              <a:buChar char="▪"/>
              <a:defRPr sz="1920" b="0" i="0" u="none" strike="noStrike" cap="none">
                <a:solidFill>
                  <a:srgbClr val="004266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Arial"/>
                <a:sym typeface="Arial"/>
              </a:defRPr>
            </a:lvl1pPr>
            <a:lvl2pPr marL="891540" marR="0" lvl="1" indent="-175260" algn="l" rtl="0" eaLnBrk="0" fontAlgn="base" hangingPunct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4266"/>
              </a:buClr>
              <a:buSzPct val="100000"/>
              <a:buFont typeface="Arial"/>
              <a:buChar char="•"/>
              <a:defRPr sz="2160" b="0" i="0" u="none" strike="noStrike" cap="none">
                <a:solidFill>
                  <a:srgbClr val="004266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Arial"/>
                <a:sym typeface="Arial"/>
              </a:defRPr>
            </a:lvl2pPr>
            <a:lvl3pPr marL="1371600" marR="0" lvl="2" indent="30480" algn="l" rtl="0" eaLnBrk="0" fontAlgn="base" hangingPunct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2160" b="0" i="0" u="none" strike="noStrike" cap="none">
                <a:solidFill>
                  <a:schemeClr val="dk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Arial"/>
                <a:sym typeface="Arial"/>
              </a:defRPr>
            </a:lvl3pPr>
            <a:lvl4pPr marL="1920240" marR="0" lvl="3" indent="30480" algn="l" rtl="0" eaLnBrk="0" fontAlgn="base" hangingPunct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2160" b="0" i="0" u="none" strike="noStrike" cap="none">
                <a:solidFill>
                  <a:schemeClr val="dk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Arial"/>
                <a:sym typeface="Arial"/>
              </a:defRPr>
            </a:lvl4pPr>
            <a:lvl5pPr marL="2468880" marR="0" lvl="4" indent="30480" algn="l" rtl="0" eaLnBrk="0" fontAlgn="base" hangingPunct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160" b="0" i="0" u="none" strike="noStrike" cap="none">
                <a:solidFill>
                  <a:schemeClr val="dk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Arial"/>
                <a:sym typeface="Arial"/>
              </a:defRPr>
            </a:lvl5pPr>
            <a:lvl6pPr marL="3017520" marR="0" lvl="5" indent="30480" algn="l" rtl="0" fontAlgn="base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566160" marR="0" lvl="6" indent="30480" algn="l" rtl="0" fontAlgn="base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114800" marR="0" lvl="7" indent="30480" algn="l" rtl="0" fontAlgn="base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663440" marR="0" lvl="8" indent="30480" algn="l" rtl="0" fontAlgn="base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11150" indent="-171450" latinLnBrk="0">
              <a:buClr>
                <a:schemeClr val="dk1"/>
              </a:buClr>
              <a:buSzPts val="1400"/>
            </a:pPr>
            <a:r>
              <a:rPr lang="ko-KR" altLang="en-US" sz="1600" dirty="0"/>
              <a:t>공정한 기여 평가가 가능한 </a:t>
            </a:r>
            <a:r>
              <a:rPr lang="en-US" altLang="ko-KR" sz="1600" dirty="0" err="1"/>
              <a:t>CAreFL</a:t>
            </a:r>
            <a:r>
              <a:rPr lang="en-US" altLang="ko-KR" sz="1600" dirty="0"/>
              <a:t> </a:t>
            </a:r>
            <a:r>
              <a:rPr lang="ko-KR" altLang="en-US" sz="1600" dirty="0"/>
              <a:t>등장 배경</a:t>
            </a:r>
            <a:endParaRPr lang="en-US" altLang="ko-KR" sz="1600" dirty="0"/>
          </a:p>
          <a:p>
            <a:pPr marL="139700" indent="0" latinLnBrk="0">
              <a:buClr>
                <a:schemeClr val="dk1"/>
              </a:buClr>
              <a:buSzPts val="1400"/>
              <a:buNone/>
            </a:pPr>
            <a:r>
              <a:rPr lang="ko-KR" altLang="en-US" sz="1600" dirty="0"/>
              <a:t>  </a:t>
            </a:r>
            <a:r>
              <a:rPr lang="en-US" altLang="ko-KR" sz="1600" dirty="0"/>
              <a:t>-</a:t>
            </a:r>
            <a:r>
              <a:rPr lang="ko-KR" altLang="en-US" sz="1600" dirty="0"/>
              <a:t> 제약 회사는 </a:t>
            </a:r>
            <a:r>
              <a:rPr lang="en-US" altLang="ko-KR" sz="1600" dirty="0"/>
              <a:t>FL</a:t>
            </a:r>
            <a:r>
              <a:rPr lang="ko-KR" altLang="en-US" sz="1600" dirty="0"/>
              <a:t>을 통해 여러 병원의 데이터를 활용하여 약물 연구에 대한 모델 구축</a:t>
            </a:r>
            <a:endParaRPr lang="en-US" altLang="ko-KR" sz="1600" dirty="0"/>
          </a:p>
          <a:p>
            <a:pPr marL="139700" indent="0" latinLnBrk="0">
              <a:buClr>
                <a:schemeClr val="dk1"/>
              </a:buClr>
              <a:buSzPts val="1400"/>
              <a:buNone/>
            </a:pPr>
            <a:r>
              <a:rPr lang="ko-KR" altLang="en-US" sz="1600" dirty="0"/>
              <a:t>  </a:t>
            </a:r>
            <a:r>
              <a:rPr lang="en-US" altLang="ko-KR" sz="1600" dirty="0"/>
              <a:t>-</a:t>
            </a:r>
            <a:r>
              <a:rPr lang="ko-KR" altLang="en-US" sz="1600" dirty="0"/>
              <a:t> 제약 회사는 참여 병원에 보상하기 위해 인센티브 지급</a:t>
            </a:r>
            <a:endParaRPr lang="en-US" altLang="ko-KR" sz="1600" dirty="0"/>
          </a:p>
          <a:p>
            <a:pPr marL="139700" indent="0" latinLnBrk="0">
              <a:buClr>
                <a:schemeClr val="dk1"/>
              </a:buClr>
              <a:buSzPts val="1400"/>
              <a:buNone/>
            </a:pPr>
            <a:r>
              <a:rPr lang="ko-KR" altLang="en-US" sz="1600" dirty="0"/>
              <a:t>  </a:t>
            </a:r>
            <a:r>
              <a:rPr lang="en-US" altLang="ko-KR" sz="1600" dirty="0"/>
              <a:t>-</a:t>
            </a:r>
            <a:r>
              <a:rPr lang="ko-KR" altLang="en-US" sz="1600" dirty="0"/>
              <a:t> 참여하는 각 병원의 데이터의 품질을 직접적으로 평가할 수 없는 상황에서 공정하게 보상할 수 없는 문제 발생</a:t>
            </a:r>
            <a:endParaRPr lang="en-US" altLang="ko-KR" sz="1600" dirty="0"/>
          </a:p>
          <a:p>
            <a:pPr marL="139700" indent="0" latinLnBrk="0">
              <a:buClr>
                <a:schemeClr val="dk1"/>
              </a:buClr>
              <a:buSzPts val="1400"/>
              <a:buNone/>
            </a:pPr>
            <a:endParaRPr lang="en-US" altLang="ko-KR" sz="1600" dirty="0"/>
          </a:p>
          <a:p>
            <a:pPr marL="139700" indent="0" latinLnBrk="0">
              <a:buClr>
                <a:schemeClr val="dk1"/>
              </a:buClr>
              <a:buSzPts val="1400"/>
              <a:buNone/>
            </a:pPr>
            <a:endParaRPr lang="en-US" altLang="ko-KR" sz="1600" dirty="0"/>
          </a:p>
          <a:p>
            <a:pPr marL="139700" indent="0" latinLnBrk="0">
              <a:buClr>
                <a:schemeClr val="dk1"/>
              </a:buClr>
              <a:buSzPts val="1400"/>
              <a:buNone/>
            </a:pPr>
            <a:r>
              <a:rPr lang="ko-KR" altLang="en-US" sz="1600" dirty="0"/>
              <a:t>  </a:t>
            </a:r>
            <a:r>
              <a:rPr lang="en-US" altLang="ko-KR" sz="1600" dirty="0"/>
              <a:t>=&gt;</a:t>
            </a:r>
            <a:r>
              <a:rPr lang="ko-KR" altLang="en-US" sz="1600" dirty="0"/>
              <a:t> 이 문제를 해결하기 위해 </a:t>
            </a:r>
            <a:r>
              <a:rPr lang="en-US" altLang="ko-KR" sz="1600" b="1" dirty="0"/>
              <a:t>GTG-Shapley(FL Contribution Evaluation) </a:t>
            </a:r>
            <a:r>
              <a:rPr lang="ko-KR" altLang="en-US" sz="1600" dirty="0"/>
              <a:t>생성</a:t>
            </a:r>
            <a:endParaRPr lang="en-US" altLang="ko-KR" sz="1600" dirty="0"/>
          </a:p>
          <a:p>
            <a:pPr marL="139700" indent="0" latinLnBrk="0">
              <a:buClr>
                <a:schemeClr val="dk1"/>
              </a:buClr>
              <a:buSzPts val="1400"/>
              <a:buNone/>
            </a:pPr>
            <a:endParaRPr lang="en-US" altLang="ko-KR" sz="1600" dirty="0"/>
          </a:p>
          <a:p>
            <a:pPr marL="139700" indent="0" latinLnBrk="0">
              <a:buClr>
                <a:schemeClr val="dk1"/>
              </a:buClr>
              <a:buSzPts val="1400"/>
              <a:buNone/>
            </a:pPr>
            <a:r>
              <a:rPr lang="ko-KR" altLang="en-US" sz="1600" dirty="0"/>
              <a:t>  </a:t>
            </a:r>
            <a:r>
              <a:rPr lang="en-US" altLang="ko-KR" sz="1600" dirty="0"/>
              <a:t>=&gt;</a:t>
            </a:r>
            <a:r>
              <a:rPr lang="ko-KR" altLang="en-US" sz="1600" dirty="0"/>
              <a:t> </a:t>
            </a:r>
            <a:r>
              <a:rPr lang="en-US" altLang="ko-KR" sz="1600" dirty="0"/>
              <a:t>FL </a:t>
            </a:r>
            <a:r>
              <a:rPr lang="ko-KR" altLang="en-US" sz="1600" dirty="0"/>
              <a:t>참여자들의 다양한 </a:t>
            </a:r>
            <a:r>
              <a:rPr lang="ko-KR" altLang="en-US" sz="1600" b="1" dirty="0"/>
              <a:t>하위 모델의 성능을 토대로 </a:t>
            </a:r>
            <a:r>
              <a:rPr lang="en-US" altLang="ko-KR" sz="1600" b="1" dirty="0"/>
              <a:t>FL Aggregation</a:t>
            </a:r>
            <a:r>
              <a:rPr lang="ko-KR" altLang="en-US" sz="1600" b="1" dirty="0"/>
              <a:t> </a:t>
            </a:r>
            <a:r>
              <a:rPr lang="ko-KR" altLang="en-US" sz="1600" dirty="0"/>
              <a:t>수행</a:t>
            </a:r>
            <a:endParaRPr lang="en-US" altLang="ko-KR" sz="1600" dirty="0"/>
          </a:p>
          <a:p>
            <a:pPr marL="139700" indent="0" latinLnBrk="0">
              <a:buClr>
                <a:schemeClr val="dk1"/>
              </a:buClr>
              <a:buSzPts val="1400"/>
              <a:buNone/>
            </a:pPr>
            <a:endParaRPr lang="en-US" altLang="ko-KR" sz="1600" dirty="0"/>
          </a:p>
          <a:p>
            <a:pPr marL="139700" indent="0" latinLnBrk="0">
              <a:buClr>
                <a:schemeClr val="dk1"/>
              </a:buClr>
              <a:buSzPts val="1400"/>
              <a:buNone/>
            </a:pPr>
            <a:r>
              <a:rPr lang="ko-KR" altLang="en-US" sz="1600" dirty="0"/>
              <a:t>  </a:t>
            </a:r>
            <a:r>
              <a:rPr lang="en-US" altLang="ko-KR" sz="1600" dirty="0"/>
              <a:t>=&gt;</a:t>
            </a:r>
            <a:r>
              <a:rPr lang="ko-KR" altLang="en-US" sz="1600" dirty="0"/>
              <a:t> </a:t>
            </a:r>
            <a:r>
              <a:rPr lang="en-US" altLang="ko-KR" sz="1600" dirty="0"/>
              <a:t>FL </a:t>
            </a:r>
            <a:r>
              <a:rPr lang="ko-KR" altLang="en-US" sz="1600" dirty="0"/>
              <a:t>참여자들의 </a:t>
            </a:r>
            <a:r>
              <a:rPr lang="ko-KR" altLang="en-US" sz="1600" b="1" dirty="0"/>
              <a:t>과거 </a:t>
            </a:r>
            <a:r>
              <a:rPr lang="en-US" altLang="ko-KR" sz="1600" b="1" dirty="0"/>
              <a:t>CE</a:t>
            </a:r>
            <a:r>
              <a:rPr lang="ko-KR" altLang="en-US" sz="1600" b="1" dirty="0" err="1"/>
              <a:t>를</a:t>
            </a:r>
            <a:r>
              <a:rPr lang="ko-KR" altLang="en-US" sz="1600" b="1" dirty="0"/>
              <a:t> 통해 </a:t>
            </a:r>
            <a:r>
              <a:rPr lang="en-US" altLang="ko-KR" sz="1600" b="1" dirty="0"/>
              <a:t>FL </a:t>
            </a:r>
            <a:r>
              <a:rPr lang="ko-KR" altLang="en-US" sz="1600" b="1" dirty="0"/>
              <a:t>참여자 평가 </a:t>
            </a:r>
            <a:r>
              <a:rPr lang="ko-KR" altLang="en-US" sz="1600" dirty="0"/>
              <a:t>수행</a:t>
            </a:r>
            <a:endParaRPr lang="en-US" altLang="ko-KR" sz="1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8A8332-74F4-D89C-180C-68AAF92663D0}"/>
              </a:ext>
            </a:extLst>
          </p:cNvPr>
          <p:cNvSpPr txBox="1"/>
          <p:nvPr/>
        </p:nvSpPr>
        <p:spPr>
          <a:xfrm>
            <a:off x="646611" y="1114548"/>
            <a:ext cx="1105140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  <a:p>
            <a:pPr marL="285750" indent="-285750">
              <a:buFontTx/>
              <a:buChar char="-"/>
            </a:pPr>
            <a:endParaRPr lang="en-US" altLang="ko-KR" sz="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04165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>
            <a:extLst>
              <a:ext uri="{FF2B5EF4-FFF2-40B4-BE49-F238E27FC236}">
                <a16:creationId xmlns:a16="http://schemas.microsoft.com/office/drawing/2014/main" id="{85B1C202-8CA8-4AC4-8D4A-D7849B036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34963"/>
            <a:ext cx="10972800" cy="427037"/>
          </a:xfrm>
        </p:spPr>
        <p:txBody>
          <a:bodyPr/>
          <a:lstStyle/>
          <a:p>
            <a:pPr latinLnBrk="1"/>
            <a:r>
              <a:rPr lang="en-US" altLang="ko-KR" sz="3200" dirty="0"/>
              <a:t>Federated Learning in Healthcare</a:t>
            </a:r>
            <a:endParaRPr lang="ko-KR" altLang="en-US" sz="3200" dirty="0"/>
          </a:p>
        </p:txBody>
      </p:sp>
      <p:sp>
        <p:nvSpPr>
          <p:cNvPr id="72" name="슬라이드 번호 개체 틀 3">
            <a:extLst>
              <a:ext uri="{FF2B5EF4-FFF2-40B4-BE49-F238E27FC236}">
                <a16:creationId xmlns:a16="http://schemas.microsoft.com/office/drawing/2014/main" id="{5F53B37C-BC48-EC2B-EF3D-3068C877FAFC}"/>
              </a:ext>
            </a:extLst>
          </p:cNvPr>
          <p:cNvSpPr txBox="1">
            <a:spLocks/>
          </p:cNvSpPr>
          <p:nvPr/>
        </p:nvSpPr>
        <p:spPr>
          <a:xfrm>
            <a:off x="11213839" y="6433907"/>
            <a:ext cx="812800" cy="274320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2842D337-1174-134E-9354-6DE4CC7ABE7B}" type="slidenum">
              <a:rPr lang="en-US" sz="1440" smtClean="0">
                <a:solidFill>
                  <a:schemeClr val="tx2"/>
                </a:solidFill>
              </a:rPr>
              <a:pPr algn="r"/>
              <a:t>16</a:t>
            </a:fld>
            <a:endParaRPr lang="en-US" sz="1440">
              <a:solidFill>
                <a:schemeClr val="tx2"/>
              </a:solidFill>
            </a:endParaRPr>
          </a:p>
        </p:txBody>
      </p:sp>
      <p:sp>
        <p:nvSpPr>
          <p:cNvPr id="2" name="Google Shape;260;p3">
            <a:extLst>
              <a:ext uri="{FF2B5EF4-FFF2-40B4-BE49-F238E27FC236}">
                <a16:creationId xmlns:a16="http://schemas.microsoft.com/office/drawing/2014/main" id="{6F5AC015-A789-B2D3-D4C9-04BC5225624F}"/>
              </a:ext>
            </a:extLst>
          </p:cNvPr>
          <p:cNvSpPr txBox="1">
            <a:spLocks/>
          </p:cNvSpPr>
          <p:nvPr/>
        </p:nvSpPr>
        <p:spPr bwMode="auto">
          <a:xfrm>
            <a:off x="646611" y="1493442"/>
            <a:ext cx="6277385" cy="3382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spcFirstLastPara="1" vert="horz" wrap="square" lIns="91375" tIns="45675" rIns="91375" bIns="45675" numCol="1" anchor="t" anchorCtr="0" compatLnSpc="1">
            <a:prstTxWarp prst="textNoShape">
              <a:avLst/>
            </a:prstTxWarp>
            <a:spAutoFit/>
          </a:bodyPr>
          <a:lstStyle>
            <a:lvl1pPr marL="278130" marR="0" lvl="0" indent="26670" algn="l" rtl="0" eaLnBrk="0" fontAlgn="base" hangingPunct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4266"/>
              </a:buClr>
              <a:buSzPct val="100000"/>
              <a:buFont typeface="Noto Sans Symbols"/>
              <a:buChar char="▪"/>
              <a:defRPr sz="1920" b="0" i="0" u="none" strike="noStrike" cap="none">
                <a:solidFill>
                  <a:srgbClr val="004266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Arial"/>
                <a:sym typeface="Arial"/>
              </a:defRPr>
            </a:lvl1pPr>
            <a:lvl2pPr marL="891540" marR="0" lvl="1" indent="-175260" algn="l" rtl="0" eaLnBrk="0" fontAlgn="base" hangingPunct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4266"/>
              </a:buClr>
              <a:buSzPct val="100000"/>
              <a:buFont typeface="Arial"/>
              <a:buChar char="•"/>
              <a:defRPr sz="2160" b="0" i="0" u="none" strike="noStrike" cap="none">
                <a:solidFill>
                  <a:srgbClr val="004266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Arial"/>
                <a:sym typeface="Arial"/>
              </a:defRPr>
            </a:lvl2pPr>
            <a:lvl3pPr marL="1371600" marR="0" lvl="2" indent="30480" algn="l" rtl="0" eaLnBrk="0" fontAlgn="base" hangingPunct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2160" b="0" i="0" u="none" strike="noStrike" cap="none">
                <a:solidFill>
                  <a:schemeClr val="dk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Arial"/>
                <a:sym typeface="Arial"/>
              </a:defRPr>
            </a:lvl3pPr>
            <a:lvl4pPr marL="1920240" marR="0" lvl="3" indent="30480" algn="l" rtl="0" eaLnBrk="0" fontAlgn="base" hangingPunct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2160" b="0" i="0" u="none" strike="noStrike" cap="none">
                <a:solidFill>
                  <a:schemeClr val="dk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Arial"/>
                <a:sym typeface="Arial"/>
              </a:defRPr>
            </a:lvl4pPr>
            <a:lvl5pPr marL="2468880" marR="0" lvl="4" indent="30480" algn="l" rtl="0" eaLnBrk="0" fontAlgn="base" hangingPunct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160" b="0" i="0" u="none" strike="noStrike" cap="none">
                <a:solidFill>
                  <a:schemeClr val="dk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Arial"/>
                <a:sym typeface="Arial"/>
              </a:defRPr>
            </a:lvl5pPr>
            <a:lvl6pPr marL="3017520" marR="0" lvl="5" indent="30480" algn="l" rtl="0" fontAlgn="base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566160" marR="0" lvl="6" indent="30480" algn="l" rtl="0" fontAlgn="base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114800" marR="0" lvl="7" indent="30480" algn="l" rtl="0" fontAlgn="base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663440" marR="0" lvl="8" indent="30480" algn="l" rtl="0" fontAlgn="base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11150" indent="-171450" latinLnBrk="0">
              <a:buClr>
                <a:schemeClr val="dk1"/>
              </a:buClr>
              <a:buSzPts val="1400"/>
            </a:pPr>
            <a:r>
              <a:rPr lang="en-US" altLang="ko-KR" sz="1600" dirty="0"/>
              <a:t>FL Infrastructure Tier</a:t>
            </a:r>
          </a:p>
          <a:p>
            <a:pPr indent="0">
              <a:buNone/>
            </a:pPr>
            <a:r>
              <a:rPr lang="en-US" altLang="ko-KR" sz="1600" dirty="0"/>
              <a:t>- </a:t>
            </a:r>
            <a:r>
              <a:rPr lang="en" altLang="ko-Kore-KR" sz="1400" dirty="0"/>
              <a:t>online FL server: currently training an FL model</a:t>
            </a:r>
          </a:p>
          <a:p>
            <a:pPr indent="0">
              <a:buNone/>
            </a:pPr>
            <a:r>
              <a:rPr lang="en" altLang="ko-Kore-KR" sz="1400" dirty="0"/>
              <a:t>- offline FL Server: storing previously trained models</a:t>
            </a:r>
          </a:p>
          <a:p>
            <a:pPr marL="139700" indent="0" latinLnBrk="0">
              <a:buClr>
                <a:schemeClr val="dk1"/>
              </a:buClr>
              <a:buSzPts val="1400"/>
              <a:buNone/>
            </a:pPr>
            <a:endParaRPr lang="en-US" altLang="ko-KR" sz="1600" dirty="0"/>
          </a:p>
          <a:p>
            <a:pPr marL="311150" indent="-171450" latinLnBrk="0">
              <a:buClr>
                <a:schemeClr val="dk1"/>
              </a:buClr>
              <a:buSzPts val="1400"/>
            </a:pPr>
            <a:r>
              <a:rPr lang="en-US" altLang="ko-KR" sz="1600" dirty="0"/>
              <a:t>Contribution Evaluation Tier</a:t>
            </a:r>
          </a:p>
          <a:p>
            <a:pPr indent="0">
              <a:buNone/>
            </a:pPr>
            <a:r>
              <a:rPr lang="en-US" altLang="ko-KR" sz="1400" dirty="0"/>
              <a:t>- </a:t>
            </a:r>
            <a:r>
              <a:rPr lang="ko-KR" altLang="en-US" sz="1400" dirty="0"/>
              <a:t>개인정보 보호를 위해 암호화된 </a:t>
            </a:r>
            <a:r>
              <a:rPr lang="en" altLang="ko-Kore-KR" sz="1400" dirty="0"/>
              <a:t>FL </a:t>
            </a:r>
            <a:r>
              <a:rPr lang="ko-KR" altLang="en-US" sz="1400" dirty="0"/>
              <a:t>참여자 </a:t>
            </a:r>
            <a:r>
              <a:rPr lang="en" altLang="ko-Kore-KR" sz="1400" dirty="0"/>
              <a:t>ID</a:t>
            </a:r>
            <a:r>
              <a:rPr lang="ko-KR" altLang="en-US" sz="1400" dirty="0"/>
              <a:t>만을 사용</a:t>
            </a:r>
          </a:p>
          <a:p>
            <a:pPr indent="0">
              <a:buNone/>
            </a:pPr>
            <a:r>
              <a:rPr lang="en" altLang="ko-Kore-KR" sz="1400" dirty="0"/>
              <a:t>- FL participants</a:t>
            </a:r>
            <a:r>
              <a:rPr lang="ko-KR" altLang="en-US" sz="1400" dirty="0"/>
              <a:t>에게 배포할 </a:t>
            </a:r>
            <a:r>
              <a:rPr lang="en" altLang="ko-Kore-KR" sz="1400" dirty="0"/>
              <a:t>best performing </a:t>
            </a:r>
            <a:r>
              <a:rPr lang="ko-KR" altLang="en-US" sz="1400" dirty="0"/>
              <a:t>집계 모델</a:t>
            </a:r>
          </a:p>
          <a:p>
            <a:pPr indent="0">
              <a:buNone/>
            </a:pPr>
            <a:r>
              <a:rPr lang="en" altLang="ko-Kore-KR" sz="1400" dirty="0"/>
              <a:t>- FL </a:t>
            </a:r>
            <a:r>
              <a:rPr lang="ko-KR" altLang="en-US" sz="1400" dirty="0"/>
              <a:t>참여자들의 과거 기여 평가를 추적하고 </a:t>
            </a:r>
            <a:r>
              <a:rPr lang="en" altLang="ko-Kore-KR" sz="1400" dirty="0"/>
              <a:t>reputation scores</a:t>
            </a:r>
            <a:r>
              <a:rPr lang="ko-KR" altLang="en-US" sz="1400" dirty="0"/>
              <a:t> 업데이트</a:t>
            </a:r>
          </a:p>
          <a:p>
            <a:pPr marL="139700" indent="0" latinLnBrk="0">
              <a:buClr>
                <a:schemeClr val="dk1"/>
              </a:buClr>
              <a:buSzPts val="1400"/>
              <a:buNone/>
            </a:pPr>
            <a:endParaRPr lang="en-US" altLang="ko-KR" sz="1600" dirty="0"/>
          </a:p>
          <a:p>
            <a:pPr marL="311150" indent="-171450" latinLnBrk="0">
              <a:buClr>
                <a:schemeClr val="dk1"/>
              </a:buClr>
              <a:buSzPts val="1400"/>
            </a:pPr>
            <a:r>
              <a:rPr lang="en-US" altLang="ko-KR" sz="1600" dirty="0"/>
              <a:t>User Interaction Tier</a:t>
            </a:r>
          </a:p>
          <a:p>
            <a:pPr marL="139700" indent="0" latinLnBrk="0">
              <a:buClr>
                <a:schemeClr val="dk1"/>
              </a:buClr>
              <a:buSzPts val="1400"/>
              <a:buNone/>
            </a:pPr>
            <a:r>
              <a:rPr lang="en" altLang="ko-Kore-KR" sz="1400" dirty="0"/>
              <a:t>  - visualization and management functions</a:t>
            </a:r>
            <a:endParaRPr lang="en-US" altLang="ko-KR" sz="1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8A8332-74F4-D89C-180C-68AAF92663D0}"/>
              </a:ext>
            </a:extLst>
          </p:cNvPr>
          <p:cNvSpPr txBox="1"/>
          <p:nvPr/>
        </p:nvSpPr>
        <p:spPr>
          <a:xfrm>
            <a:off x="646611" y="1114548"/>
            <a:ext cx="1105140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System Design</a:t>
            </a:r>
          </a:p>
          <a:p>
            <a:pPr marL="285750" indent="-285750">
              <a:buFontTx/>
              <a:buChar char="-"/>
            </a:pPr>
            <a:endParaRPr lang="en-US" altLang="ko-KR" sz="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42" name="Picture 2" descr="자세한 내용은 이미지 뒤에 있는 캡션에 있습니다.">
            <a:extLst>
              <a:ext uri="{FF2B5EF4-FFF2-40B4-BE49-F238E27FC236}">
                <a16:creationId xmlns:a16="http://schemas.microsoft.com/office/drawing/2014/main" id="{092DB730-E745-0E31-C73E-6747F65837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9610" y="1473122"/>
            <a:ext cx="4542790" cy="4761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27716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>
            <a:extLst>
              <a:ext uri="{FF2B5EF4-FFF2-40B4-BE49-F238E27FC236}">
                <a16:creationId xmlns:a16="http://schemas.microsoft.com/office/drawing/2014/main" id="{85B1C202-8CA8-4AC4-8D4A-D7849B036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34963"/>
            <a:ext cx="10972800" cy="427037"/>
          </a:xfrm>
        </p:spPr>
        <p:txBody>
          <a:bodyPr/>
          <a:lstStyle/>
          <a:p>
            <a:pPr latinLnBrk="1"/>
            <a:r>
              <a:rPr lang="en-US" altLang="ko-KR" sz="3200" dirty="0"/>
              <a:t>Federated Learning in Healthcare</a:t>
            </a:r>
            <a:endParaRPr lang="ko-KR" altLang="en-US" sz="3200" dirty="0"/>
          </a:p>
        </p:txBody>
      </p:sp>
      <p:sp>
        <p:nvSpPr>
          <p:cNvPr id="72" name="슬라이드 번호 개체 틀 3">
            <a:extLst>
              <a:ext uri="{FF2B5EF4-FFF2-40B4-BE49-F238E27FC236}">
                <a16:creationId xmlns:a16="http://schemas.microsoft.com/office/drawing/2014/main" id="{5F53B37C-BC48-EC2B-EF3D-3068C877FAFC}"/>
              </a:ext>
            </a:extLst>
          </p:cNvPr>
          <p:cNvSpPr txBox="1">
            <a:spLocks/>
          </p:cNvSpPr>
          <p:nvPr/>
        </p:nvSpPr>
        <p:spPr>
          <a:xfrm>
            <a:off x="11213839" y="6433907"/>
            <a:ext cx="812800" cy="274320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2842D337-1174-134E-9354-6DE4CC7ABE7B}" type="slidenum">
              <a:rPr lang="en-US" sz="1440" smtClean="0">
                <a:solidFill>
                  <a:schemeClr val="tx2"/>
                </a:solidFill>
              </a:rPr>
              <a:pPr algn="r"/>
              <a:t>17</a:t>
            </a:fld>
            <a:endParaRPr lang="en-US" sz="1440">
              <a:solidFill>
                <a:schemeClr val="tx2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8A8332-74F4-D89C-180C-68AAF92663D0}"/>
              </a:ext>
            </a:extLst>
          </p:cNvPr>
          <p:cNvSpPr txBox="1"/>
          <p:nvPr/>
        </p:nvSpPr>
        <p:spPr>
          <a:xfrm>
            <a:off x="646611" y="1114548"/>
            <a:ext cx="1105140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Contribution Evaluation(CE)</a:t>
            </a:r>
          </a:p>
          <a:p>
            <a:pPr marL="285750" indent="-285750">
              <a:buFontTx/>
              <a:buChar char="-"/>
            </a:pPr>
            <a:endParaRPr lang="en-US" altLang="ko-KR" sz="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44" name="Picture 4" descr="자세한 내용은 이미지 뒤에 있는 캡션에 있습니다.">
            <a:extLst>
              <a:ext uri="{FF2B5EF4-FFF2-40B4-BE49-F238E27FC236}">
                <a16:creationId xmlns:a16="http://schemas.microsoft.com/office/drawing/2014/main" id="{D6E89AB8-3F3C-EF9F-0C42-F043363C36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4796" y="1169514"/>
            <a:ext cx="5077591" cy="5353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260;p3">
            <a:extLst>
              <a:ext uri="{FF2B5EF4-FFF2-40B4-BE49-F238E27FC236}">
                <a16:creationId xmlns:a16="http://schemas.microsoft.com/office/drawing/2014/main" id="{6F5AC015-A789-B2D3-D4C9-04BC5225624F}"/>
              </a:ext>
            </a:extLst>
          </p:cNvPr>
          <p:cNvSpPr txBox="1">
            <a:spLocks/>
          </p:cNvSpPr>
          <p:nvPr/>
        </p:nvSpPr>
        <p:spPr bwMode="auto">
          <a:xfrm>
            <a:off x="646611" y="1493442"/>
            <a:ext cx="6668589" cy="47165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spcFirstLastPara="1" vert="horz" wrap="square" lIns="91375" tIns="45675" rIns="91375" bIns="45675" numCol="1" anchor="t" anchorCtr="0" compatLnSpc="1">
            <a:prstTxWarp prst="textNoShape">
              <a:avLst/>
            </a:prstTxWarp>
            <a:spAutoFit/>
          </a:bodyPr>
          <a:lstStyle>
            <a:lvl1pPr marL="278130" marR="0" lvl="0" indent="26670" algn="l" rtl="0" eaLnBrk="0" fontAlgn="base" hangingPunct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4266"/>
              </a:buClr>
              <a:buSzPct val="100000"/>
              <a:buFont typeface="Noto Sans Symbols"/>
              <a:buChar char="▪"/>
              <a:defRPr sz="1920" b="0" i="0" u="none" strike="noStrike" cap="none">
                <a:solidFill>
                  <a:srgbClr val="004266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Arial"/>
                <a:sym typeface="Arial"/>
              </a:defRPr>
            </a:lvl1pPr>
            <a:lvl2pPr marL="891540" marR="0" lvl="1" indent="-175260" algn="l" rtl="0" eaLnBrk="0" fontAlgn="base" hangingPunct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4266"/>
              </a:buClr>
              <a:buSzPct val="100000"/>
              <a:buFont typeface="Arial"/>
              <a:buChar char="•"/>
              <a:defRPr sz="2160" b="0" i="0" u="none" strike="noStrike" cap="none">
                <a:solidFill>
                  <a:srgbClr val="004266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Arial"/>
                <a:sym typeface="Arial"/>
              </a:defRPr>
            </a:lvl2pPr>
            <a:lvl3pPr marL="1371600" marR="0" lvl="2" indent="30480" algn="l" rtl="0" eaLnBrk="0" fontAlgn="base" hangingPunct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2160" b="0" i="0" u="none" strike="noStrike" cap="none">
                <a:solidFill>
                  <a:schemeClr val="dk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Arial"/>
                <a:sym typeface="Arial"/>
              </a:defRPr>
            </a:lvl3pPr>
            <a:lvl4pPr marL="1920240" marR="0" lvl="3" indent="30480" algn="l" rtl="0" eaLnBrk="0" fontAlgn="base" hangingPunct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2160" b="0" i="0" u="none" strike="noStrike" cap="none">
                <a:solidFill>
                  <a:schemeClr val="dk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Arial"/>
                <a:sym typeface="Arial"/>
              </a:defRPr>
            </a:lvl4pPr>
            <a:lvl5pPr marL="2468880" marR="0" lvl="4" indent="30480" algn="l" rtl="0" eaLnBrk="0" fontAlgn="base" hangingPunct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160" b="0" i="0" u="none" strike="noStrike" cap="none">
                <a:solidFill>
                  <a:schemeClr val="dk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Arial"/>
                <a:sym typeface="Arial"/>
              </a:defRPr>
            </a:lvl5pPr>
            <a:lvl6pPr marL="3017520" marR="0" lvl="5" indent="30480" algn="l" rtl="0" fontAlgn="base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566160" marR="0" lvl="6" indent="30480" algn="l" rtl="0" fontAlgn="base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114800" marR="0" lvl="7" indent="30480" algn="l" rtl="0" fontAlgn="base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663440" marR="0" lvl="8" indent="30480" algn="l" rtl="0" fontAlgn="base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39700" indent="0" latinLnBrk="0">
              <a:buClr>
                <a:schemeClr val="dk1"/>
              </a:buClr>
              <a:buSzPts val="1400"/>
              <a:buNone/>
            </a:pPr>
            <a:r>
              <a:rPr lang="en-US" altLang="ko-KR" sz="1600" dirty="0"/>
              <a:t>1. FL </a:t>
            </a:r>
            <a:r>
              <a:rPr lang="ko-KR" altLang="en-US" sz="1600" dirty="0"/>
              <a:t>서버는 </a:t>
            </a:r>
            <a:r>
              <a:rPr lang="en-US" altLang="ko-KR" sz="1600" dirty="0"/>
              <a:t>HE(</a:t>
            </a:r>
            <a:r>
              <a:rPr lang="ko-KR" altLang="en-US" sz="1600" dirty="0"/>
              <a:t>동형암호</a:t>
            </a:r>
            <a:r>
              <a:rPr lang="en-US" altLang="ko-KR" sz="1600" dirty="0"/>
              <a:t>)</a:t>
            </a:r>
            <a:r>
              <a:rPr lang="ko-KR" altLang="en-US" sz="1600" dirty="0"/>
              <a:t> 키를 </a:t>
            </a:r>
            <a:r>
              <a:rPr lang="en-US" altLang="ko-KR" sz="1600" dirty="0"/>
              <a:t>FL </a:t>
            </a:r>
            <a:r>
              <a:rPr lang="ko-KR" altLang="en-US" sz="1600" dirty="0"/>
              <a:t>참여자에 전송하여 </a:t>
            </a:r>
            <a:r>
              <a:rPr lang="en-US" altLang="ko-KR" sz="1600" dirty="0"/>
              <a:t>FL </a:t>
            </a:r>
            <a:r>
              <a:rPr lang="ko-KR" altLang="en-US" sz="1600" dirty="0"/>
              <a:t>세션 시작</a:t>
            </a:r>
            <a:endParaRPr lang="en-US" altLang="ko-KR" sz="1600" dirty="0"/>
          </a:p>
          <a:p>
            <a:pPr marL="139700" indent="0" latinLnBrk="0">
              <a:buClr>
                <a:schemeClr val="dk1"/>
              </a:buClr>
              <a:buSzPts val="1400"/>
              <a:buNone/>
            </a:pPr>
            <a:endParaRPr lang="en-US" altLang="ko-KR" sz="500" dirty="0"/>
          </a:p>
          <a:p>
            <a:pPr marL="139700" indent="0" latinLnBrk="0">
              <a:buClr>
                <a:schemeClr val="dk1"/>
              </a:buClr>
              <a:buSzPts val="1400"/>
              <a:buNone/>
            </a:pPr>
            <a:r>
              <a:rPr lang="en-US" altLang="ko-KR" sz="1600" dirty="0"/>
              <a:t>2.</a:t>
            </a:r>
            <a:r>
              <a:rPr lang="ko-KR" altLang="en-US" sz="1600" dirty="0"/>
              <a:t> </a:t>
            </a:r>
            <a:r>
              <a:rPr lang="en-US" altLang="ko-KR" sz="1600" dirty="0"/>
              <a:t>FL </a:t>
            </a:r>
            <a:r>
              <a:rPr lang="ko-KR" altLang="en-US" sz="1600" dirty="0"/>
              <a:t>모델 학습 수행 </a:t>
            </a:r>
            <a:r>
              <a:rPr lang="en-US" altLang="ko-KR" sz="1600" dirty="0"/>
              <a:t>(FL </a:t>
            </a:r>
            <a:r>
              <a:rPr lang="ko-KR" altLang="en-US" sz="1600" dirty="0"/>
              <a:t>프로세스는 </a:t>
            </a:r>
            <a:r>
              <a:rPr lang="en-US" altLang="ko-KR" sz="1600" dirty="0"/>
              <a:t>CE </a:t>
            </a:r>
            <a:r>
              <a:rPr lang="ko-KR" altLang="en-US" sz="1600" dirty="0"/>
              <a:t>프로세스와 분리되어 있음</a:t>
            </a:r>
            <a:r>
              <a:rPr lang="en-US" altLang="ko-KR" sz="1600" dirty="0"/>
              <a:t>)</a:t>
            </a:r>
          </a:p>
          <a:p>
            <a:pPr marL="139700" indent="0" latinLnBrk="0">
              <a:buClr>
                <a:schemeClr val="dk1"/>
              </a:buClr>
              <a:buSzPts val="1400"/>
              <a:buNone/>
            </a:pPr>
            <a:endParaRPr lang="en-US" altLang="ko-KR" sz="500" dirty="0"/>
          </a:p>
          <a:p>
            <a:pPr marL="139700" indent="0" latinLnBrk="0">
              <a:buClr>
                <a:schemeClr val="dk1"/>
              </a:buClr>
              <a:buSzPts val="1400"/>
              <a:buNone/>
            </a:pPr>
            <a:r>
              <a:rPr lang="en-US" altLang="ko-KR" sz="1600" dirty="0"/>
              <a:t>3.</a:t>
            </a:r>
            <a:r>
              <a:rPr lang="ko-KR" altLang="en-US" sz="1600" dirty="0"/>
              <a:t> </a:t>
            </a:r>
            <a:r>
              <a:rPr lang="en-US" altLang="ko-KR" sz="1600" dirty="0"/>
              <a:t>FL </a:t>
            </a:r>
            <a:r>
              <a:rPr lang="ko-KR" altLang="en-US" sz="1600" dirty="0"/>
              <a:t>서버는 </a:t>
            </a:r>
            <a:r>
              <a:rPr lang="en-US" altLang="ko-KR" sz="1600" dirty="0"/>
              <a:t>CE </a:t>
            </a:r>
            <a:r>
              <a:rPr lang="ko-KR" altLang="en-US" sz="1600" dirty="0"/>
              <a:t>서버에 평가 요청</a:t>
            </a:r>
            <a:endParaRPr lang="en-US" altLang="ko-KR" sz="1600" dirty="0"/>
          </a:p>
          <a:p>
            <a:pPr marL="139700" indent="0" latinLnBrk="0">
              <a:buClr>
                <a:schemeClr val="dk1"/>
              </a:buClr>
              <a:buSzPts val="1400"/>
              <a:buNone/>
            </a:pPr>
            <a:endParaRPr lang="en-US" altLang="ko-KR" sz="500" dirty="0"/>
          </a:p>
          <a:p>
            <a:pPr marL="139700" indent="0" latinLnBrk="0">
              <a:buClr>
                <a:schemeClr val="dk1"/>
              </a:buClr>
              <a:buSzPts val="1400"/>
              <a:buNone/>
            </a:pPr>
            <a:r>
              <a:rPr lang="en-US" altLang="ko-KR" sz="1600" dirty="0"/>
              <a:t>4.</a:t>
            </a:r>
            <a:r>
              <a:rPr lang="ko-KR" altLang="en-US" sz="1600" dirty="0"/>
              <a:t> </a:t>
            </a:r>
            <a:r>
              <a:rPr lang="en-US" altLang="ko-KR" sz="1600" dirty="0"/>
              <a:t>FL </a:t>
            </a:r>
            <a:r>
              <a:rPr lang="ko-KR" altLang="en-US" sz="1600" dirty="0"/>
              <a:t>서버는 현재 라운드에 참여하는 </a:t>
            </a:r>
            <a:r>
              <a:rPr lang="en-US" altLang="ko-KR" sz="1600" dirty="0"/>
              <a:t>FL </a:t>
            </a:r>
            <a:r>
              <a:rPr lang="ko-KR" altLang="en-US" sz="1600" dirty="0"/>
              <a:t>참여자의 </a:t>
            </a:r>
            <a:r>
              <a:rPr lang="ko-KR" altLang="en-US" sz="1600" dirty="0" err="1"/>
              <a:t>난독화된</a:t>
            </a:r>
            <a:r>
              <a:rPr lang="ko-KR" altLang="en-US" sz="1600" dirty="0"/>
              <a:t> </a:t>
            </a:r>
            <a:r>
              <a:rPr lang="en-US" altLang="ko-KR" sz="1600" dirty="0"/>
              <a:t>ID</a:t>
            </a:r>
            <a:r>
              <a:rPr lang="ko-KR" altLang="en-US" sz="1600" dirty="0" err="1"/>
              <a:t>를</a:t>
            </a:r>
            <a:r>
              <a:rPr lang="ko-KR" altLang="en-US" sz="1600" dirty="0"/>
              <a:t> </a:t>
            </a:r>
            <a:r>
              <a:rPr lang="en-US" altLang="ko-KR" sz="1600" dirty="0"/>
              <a:t>CE</a:t>
            </a:r>
            <a:r>
              <a:rPr lang="ko-KR" altLang="en-US" sz="1600" dirty="0"/>
              <a:t> </a:t>
            </a:r>
            <a:br>
              <a:rPr lang="en-US" altLang="ko-KR" sz="1600" dirty="0"/>
            </a:br>
            <a:r>
              <a:rPr lang="ko-KR" altLang="en-US" sz="1600" dirty="0"/>
              <a:t>  서버로 전송</a:t>
            </a:r>
            <a:endParaRPr lang="en-US" altLang="ko-KR" sz="1600" dirty="0"/>
          </a:p>
          <a:p>
            <a:pPr marL="139700" indent="0" latinLnBrk="0">
              <a:buClr>
                <a:schemeClr val="dk1"/>
              </a:buClr>
              <a:buSzPts val="1400"/>
              <a:buNone/>
            </a:pPr>
            <a:endParaRPr lang="en-US" altLang="ko-KR" sz="500" dirty="0"/>
          </a:p>
          <a:p>
            <a:pPr marL="139700" indent="0" latinLnBrk="0">
              <a:buClr>
                <a:schemeClr val="dk1"/>
              </a:buClr>
              <a:buSzPts val="1400"/>
              <a:buNone/>
            </a:pPr>
            <a:r>
              <a:rPr lang="en-US" altLang="ko-KR" sz="1600" dirty="0"/>
              <a:t>5.</a:t>
            </a:r>
            <a:r>
              <a:rPr lang="ko-KR" altLang="en-US" sz="1600" dirty="0"/>
              <a:t> </a:t>
            </a:r>
            <a:r>
              <a:rPr lang="en-US" altLang="ko-KR" sz="1600" dirty="0"/>
              <a:t>FL </a:t>
            </a:r>
            <a:r>
              <a:rPr lang="ko-KR" altLang="en-US" sz="1600" dirty="0"/>
              <a:t>서버는 </a:t>
            </a:r>
            <a:r>
              <a:rPr lang="en-US" altLang="ko-KR" sz="1600" dirty="0"/>
              <a:t>CE </a:t>
            </a:r>
            <a:r>
              <a:rPr lang="ko-KR" altLang="en-US" sz="1600" dirty="0"/>
              <a:t>서버에서 식별한 참여자 집합의 모델 업데이트로</a:t>
            </a:r>
            <a:br>
              <a:rPr lang="en-US" altLang="ko-KR" sz="1600" dirty="0"/>
            </a:br>
            <a:r>
              <a:rPr lang="ko-KR" altLang="en-US" sz="1600" dirty="0"/>
              <a:t>   </a:t>
            </a:r>
            <a:r>
              <a:rPr lang="en-US" altLang="ko-KR" sz="1600" dirty="0"/>
              <a:t>FL </a:t>
            </a:r>
            <a:r>
              <a:rPr lang="ko-KR" altLang="en-US" sz="1600" dirty="0"/>
              <a:t>하위 모델 재구성</a:t>
            </a:r>
            <a:endParaRPr lang="en-US" altLang="ko-KR" sz="1600" dirty="0"/>
          </a:p>
          <a:p>
            <a:pPr marL="139700" indent="0" latinLnBrk="0">
              <a:buClr>
                <a:schemeClr val="dk1"/>
              </a:buClr>
              <a:buSzPts val="1400"/>
              <a:buNone/>
            </a:pPr>
            <a:endParaRPr lang="en-US" altLang="ko-KR" sz="500" dirty="0"/>
          </a:p>
          <a:p>
            <a:pPr marL="139700" indent="0" latinLnBrk="0">
              <a:buClr>
                <a:schemeClr val="dk1"/>
              </a:buClr>
              <a:buSzPts val="1400"/>
              <a:buNone/>
            </a:pPr>
            <a:r>
              <a:rPr lang="en-US" altLang="ko-KR" sz="1600" dirty="0"/>
              <a:t>6.</a:t>
            </a:r>
            <a:r>
              <a:rPr lang="ko-KR" altLang="en-US" sz="1600" dirty="0"/>
              <a:t> 하위 모델의 성능을 평가하고 결과를 </a:t>
            </a:r>
            <a:r>
              <a:rPr lang="en-US" altLang="ko-KR" sz="1600" dirty="0"/>
              <a:t>CE </a:t>
            </a:r>
            <a:r>
              <a:rPr lang="ko-KR" altLang="en-US" sz="1600" dirty="0"/>
              <a:t>서버에 전송</a:t>
            </a:r>
            <a:endParaRPr lang="en-US" altLang="ko-KR" sz="1600" dirty="0"/>
          </a:p>
          <a:p>
            <a:pPr marL="139700" indent="0" latinLnBrk="0">
              <a:buClr>
                <a:schemeClr val="dk1"/>
              </a:buClr>
              <a:buSzPts val="1400"/>
              <a:buNone/>
            </a:pPr>
            <a:endParaRPr lang="en-US" altLang="ko-KR" sz="500" dirty="0"/>
          </a:p>
          <a:p>
            <a:pPr marL="139700" indent="0" latinLnBrk="0">
              <a:buClr>
                <a:schemeClr val="dk1"/>
              </a:buClr>
              <a:buSzPts val="1400"/>
              <a:buNone/>
            </a:pPr>
            <a:r>
              <a:rPr lang="en-US" altLang="ko-KR" sz="1600" dirty="0"/>
              <a:t>7.</a:t>
            </a:r>
            <a:r>
              <a:rPr lang="ko-KR" altLang="en-US" sz="1600" dirty="0"/>
              <a:t> </a:t>
            </a:r>
            <a:r>
              <a:rPr lang="en-US" altLang="ko-KR" sz="1600" dirty="0"/>
              <a:t>CE </a:t>
            </a:r>
            <a:r>
              <a:rPr lang="ko-KR" altLang="en-US" sz="1600" dirty="0"/>
              <a:t>서버는 </a:t>
            </a:r>
            <a:r>
              <a:rPr lang="en-US" altLang="ko-KR" sz="1600" dirty="0"/>
              <a:t>GTG-Shapley</a:t>
            </a:r>
            <a:r>
              <a:rPr lang="ko-KR" altLang="en-US" sz="1600" dirty="0" err="1"/>
              <a:t>를</a:t>
            </a:r>
            <a:r>
              <a:rPr lang="ko-KR" altLang="en-US" sz="1600" dirty="0"/>
              <a:t> 통해 </a:t>
            </a:r>
            <a:r>
              <a:rPr lang="en-US" altLang="ko-KR" sz="1600" dirty="0"/>
              <a:t>CE </a:t>
            </a:r>
            <a:r>
              <a:rPr lang="ko-KR" altLang="en-US" sz="1600" dirty="0"/>
              <a:t>수행 후 선택된 참여자 집합</a:t>
            </a:r>
            <a:br>
              <a:rPr lang="en-US" altLang="ko-KR" sz="1600" dirty="0"/>
            </a:br>
            <a:r>
              <a:rPr lang="ko-KR" altLang="en-US" sz="1600" dirty="0"/>
              <a:t>   조정 후</a:t>
            </a:r>
            <a:r>
              <a:rPr lang="en-US" altLang="ko-KR" sz="1600" dirty="0"/>
              <a:t>,</a:t>
            </a:r>
            <a:r>
              <a:rPr lang="ko-KR" altLang="en-US" sz="1600" dirty="0"/>
              <a:t> </a:t>
            </a:r>
            <a:r>
              <a:rPr lang="en-US" altLang="ko-KR" sz="1600" dirty="0"/>
              <a:t>FL </a:t>
            </a:r>
            <a:r>
              <a:rPr lang="ko-KR" altLang="en-US" sz="1600" dirty="0"/>
              <a:t>서버로 전송하고 하위 모델을 학습 및 평가 수행</a:t>
            </a:r>
            <a:endParaRPr lang="en-US" altLang="ko-KR" sz="1600" dirty="0"/>
          </a:p>
          <a:p>
            <a:pPr marL="139700" indent="0" latinLnBrk="0">
              <a:buClr>
                <a:schemeClr val="dk1"/>
              </a:buClr>
              <a:buSzPts val="1400"/>
              <a:buNone/>
            </a:pPr>
            <a:endParaRPr lang="en-US" altLang="ko-KR" sz="500" dirty="0"/>
          </a:p>
          <a:p>
            <a:pPr marL="139700" indent="0" latinLnBrk="0">
              <a:buClr>
                <a:schemeClr val="dk1"/>
              </a:buClr>
              <a:buSzPts val="1400"/>
              <a:buNone/>
            </a:pPr>
            <a:r>
              <a:rPr lang="en-US" altLang="ko-KR" sz="1600" dirty="0"/>
              <a:t>8.</a:t>
            </a:r>
            <a:r>
              <a:rPr lang="ko-KR" altLang="en-US" sz="1600" dirty="0"/>
              <a:t> </a:t>
            </a:r>
            <a:r>
              <a:rPr lang="en-US" altLang="ko-KR" sz="1600" dirty="0"/>
              <a:t>CE </a:t>
            </a:r>
            <a:r>
              <a:rPr lang="ko-KR" altLang="en-US" sz="1600" dirty="0"/>
              <a:t>서버가 충분한 정보가 수집되었음을 감지하면 하위 모델 </a:t>
            </a:r>
            <a:br>
              <a:rPr lang="en-US" altLang="ko-KR" sz="1600" dirty="0"/>
            </a:br>
            <a:r>
              <a:rPr lang="ko-KR" altLang="en-US" sz="1600" dirty="0"/>
              <a:t>   평가 중지 후</a:t>
            </a:r>
            <a:r>
              <a:rPr lang="en-US" altLang="ko-KR" sz="1600" dirty="0"/>
              <a:t>,</a:t>
            </a:r>
            <a:r>
              <a:rPr lang="ko-KR" altLang="en-US" sz="1600" dirty="0"/>
              <a:t> 각 참여자의 기여도 값은 </a:t>
            </a:r>
            <a:r>
              <a:rPr lang="en-US" altLang="ko-KR" sz="1600" dirty="0"/>
              <a:t>FL </a:t>
            </a:r>
            <a:r>
              <a:rPr lang="ko-KR" altLang="en-US" sz="1600" dirty="0"/>
              <a:t>서버로 전송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25236264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제한 사항은 이미지 뒤에 있는 캡션에 있습니다.">
            <a:extLst>
              <a:ext uri="{FF2B5EF4-FFF2-40B4-BE49-F238E27FC236}">
                <a16:creationId xmlns:a16="http://schemas.microsoft.com/office/drawing/2014/main" id="{179156F0-83FD-C696-30EB-E2DA322E52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3280" y="1504327"/>
            <a:ext cx="7434319" cy="4970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제목 2">
            <a:extLst>
              <a:ext uri="{FF2B5EF4-FFF2-40B4-BE49-F238E27FC236}">
                <a16:creationId xmlns:a16="http://schemas.microsoft.com/office/drawing/2014/main" id="{85B1C202-8CA8-4AC4-8D4A-D7849B036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34963"/>
            <a:ext cx="10972800" cy="427037"/>
          </a:xfrm>
        </p:spPr>
        <p:txBody>
          <a:bodyPr/>
          <a:lstStyle/>
          <a:p>
            <a:pPr latinLnBrk="1"/>
            <a:r>
              <a:rPr lang="en-US" altLang="ko-KR" sz="3200" dirty="0"/>
              <a:t>Federated Learning in Healthcare</a:t>
            </a:r>
            <a:endParaRPr lang="ko-KR" altLang="en-US" sz="3200" dirty="0"/>
          </a:p>
        </p:txBody>
      </p:sp>
      <p:sp>
        <p:nvSpPr>
          <p:cNvPr id="72" name="슬라이드 번호 개체 틀 3">
            <a:extLst>
              <a:ext uri="{FF2B5EF4-FFF2-40B4-BE49-F238E27FC236}">
                <a16:creationId xmlns:a16="http://schemas.microsoft.com/office/drawing/2014/main" id="{5F53B37C-BC48-EC2B-EF3D-3068C877FAFC}"/>
              </a:ext>
            </a:extLst>
          </p:cNvPr>
          <p:cNvSpPr txBox="1">
            <a:spLocks/>
          </p:cNvSpPr>
          <p:nvPr/>
        </p:nvSpPr>
        <p:spPr>
          <a:xfrm>
            <a:off x="11213839" y="6433907"/>
            <a:ext cx="812800" cy="274320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2842D337-1174-134E-9354-6DE4CC7ABE7B}" type="slidenum">
              <a:rPr lang="en-US" sz="1440" smtClean="0">
                <a:solidFill>
                  <a:schemeClr val="tx2"/>
                </a:solidFill>
              </a:rPr>
              <a:pPr algn="r"/>
              <a:t>18</a:t>
            </a:fld>
            <a:endParaRPr lang="en-US" sz="1440">
              <a:solidFill>
                <a:schemeClr val="tx2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8A8332-74F4-D89C-180C-68AAF92663D0}"/>
              </a:ext>
            </a:extLst>
          </p:cNvPr>
          <p:cNvSpPr txBox="1"/>
          <p:nvPr/>
        </p:nvSpPr>
        <p:spPr>
          <a:xfrm>
            <a:off x="646611" y="1114548"/>
            <a:ext cx="1105140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GTG-Shapley</a:t>
            </a:r>
          </a:p>
          <a:p>
            <a:pPr marL="285750" indent="-285750">
              <a:buFontTx/>
              <a:buChar char="-"/>
            </a:pPr>
            <a:endParaRPr lang="en-US" altLang="ko-KR" sz="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Google Shape;260;p3">
            <a:extLst>
              <a:ext uri="{FF2B5EF4-FFF2-40B4-BE49-F238E27FC236}">
                <a16:creationId xmlns:a16="http://schemas.microsoft.com/office/drawing/2014/main" id="{1C76DC55-4E39-C0DC-17E8-6BC8AE479965}"/>
              </a:ext>
            </a:extLst>
          </p:cNvPr>
          <p:cNvSpPr txBox="1">
            <a:spLocks/>
          </p:cNvSpPr>
          <p:nvPr/>
        </p:nvSpPr>
        <p:spPr bwMode="auto">
          <a:xfrm>
            <a:off x="646611" y="1493442"/>
            <a:ext cx="6277385" cy="20440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spcFirstLastPara="1" vert="horz" wrap="square" lIns="91375" tIns="45675" rIns="91375" bIns="45675" numCol="1" anchor="t" anchorCtr="0" compatLnSpc="1">
            <a:prstTxWarp prst="textNoShape">
              <a:avLst/>
            </a:prstTxWarp>
            <a:spAutoFit/>
          </a:bodyPr>
          <a:lstStyle>
            <a:lvl1pPr marL="278130" marR="0" lvl="0" indent="26670" algn="l" rtl="0" eaLnBrk="0" fontAlgn="base" hangingPunct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4266"/>
              </a:buClr>
              <a:buSzPct val="100000"/>
              <a:buFont typeface="Noto Sans Symbols"/>
              <a:buChar char="▪"/>
              <a:defRPr sz="1920" b="0" i="0" u="none" strike="noStrike" cap="none">
                <a:solidFill>
                  <a:srgbClr val="004266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Arial"/>
                <a:sym typeface="Arial"/>
              </a:defRPr>
            </a:lvl1pPr>
            <a:lvl2pPr marL="891540" marR="0" lvl="1" indent="-175260" algn="l" rtl="0" eaLnBrk="0" fontAlgn="base" hangingPunct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4266"/>
              </a:buClr>
              <a:buSzPct val="100000"/>
              <a:buFont typeface="Arial"/>
              <a:buChar char="•"/>
              <a:defRPr sz="2160" b="0" i="0" u="none" strike="noStrike" cap="none">
                <a:solidFill>
                  <a:srgbClr val="004266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Arial"/>
                <a:sym typeface="Arial"/>
              </a:defRPr>
            </a:lvl2pPr>
            <a:lvl3pPr marL="1371600" marR="0" lvl="2" indent="30480" algn="l" rtl="0" eaLnBrk="0" fontAlgn="base" hangingPunct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2160" b="0" i="0" u="none" strike="noStrike" cap="none">
                <a:solidFill>
                  <a:schemeClr val="dk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Arial"/>
                <a:sym typeface="Arial"/>
              </a:defRPr>
            </a:lvl3pPr>
            <a:lvl4pPr marL="1920240" marR="0" lvl="3" indent="30480" algn="l" rtl="0" eaLnBrk="0" fontAlgn="base" hangingPunct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2160" b="0" i="0" u="none" strike="noStrike" cap="none">
                <a:solidFill>
                  <a:schemeClr val="dk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Arial"/>
                <a:sym typeface="Arial"/>
              </a:defRPr>
            </a:lvl4pPr>
            <a:lvl5pPr marL="2468880" marR="0" lvl="4" indent="30480" algn="l" rtl="0" eaLnBrk="0" fontAlgn="base" hangingPunct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160" b="0" i="0" u="none" strike="noStrike" cap="none">
                <a:solidFill>
                  <a:schemeClr val="dk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Arial"/>
                <a:sym typeface="Arial"/>
              </a:defRPr>
            </a:lvl5pPr>
            <a:lvl6pPr marL="3017520" marR="0" lvl="5" indent="30480" algn="l" rtl="0" fontAlgn="base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566160" marR="0" lvl="6" indent="30480" algn="l" rtl="0" fontAlgn="base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114800" marR="0" lvl="7" indent="30480" algn="l" rtl="0" fontAlgn="base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663440" marR="0" lvl="8" indent="30480" algn="l" rtl="0" fontAlgn="base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11150" indent="-171450" latinLnBrk="0">
              <a:buClr>
                <a:schemeClr val="dk1"/>
              </a:buClr>
              <a:buSzPts val="1400"/>
            </a:pPr>
            <a:r>
              <a:rPr lang="en-US" altLang="ko-KR" sz="1600" dirty="0"/>
              <a:t>between round truncation</a:t>
            </a:r>
          </a:p>
          <a:p>
            <a:pPr marL="139700" indent="0" latinLnBrk="0">
              <a:buClr>
                <a:schemeClr val="dk1"/>
              </a:buClr>
              <a:buSzPts val="1400"/>
              <a:buNone/>
            </a:pPr>
            <a:r>
              <a:rPr lang="en-US" altLang="ko-KR" sz="1600" dirty="0"/>
              <a:t>  - </a:t>
            </a:r>
            <a:r>
              <a:rPr lang="en" altLang="ko-Kore-KR" sz="1400" dirty="0">
                <a:effectLst/>
              </a:rPr>
              <a:t>remaining marginal utility gain</a:t>
            </a:r>
            <a:r>
              <a:rPr lang="en-US" altLang="ko-KR" sz="1400" dirty="0">
                <a:effectLst/>
              </a:rPr>
              <a:t>(</a:t>
            </a:r>
            <a:r>
              <a:rPr lang="ko-KR" altLang="en-US" sz="1400" dirty="0">
                <a:effectLst/>
              </a:rPr>
              <a:t>한계이득</a:t>
            </a:r>
            <a:r>
              <a:rPr lang="en-US" altLang="ko-KR" sz="1400" dirty="0">
                <a:effectLst/>
              </a:rPr>
              <a:t>)</a:t>
            </a:r>
            <a:r>
              <a:rPr lang="ko-KR" altLang="en-US" sz="1400" dirty="0">
                <a:effectLst/>
              </a:rPr>
              <a:t> </a:t>
            </a:r>
            <a:br>
              <a:rPr lang="en-US" altLang="ko-KR" sz="1400" dirty="0">
                <a:effectLst/>
              </a:rPr>
            </a:br>
            <a:r>
              <a:rPr lang="en-US" altLang="ko-KR" sz="1400" dirty="0">
                <a:effectLst/>
              </a:rPr>
              <a:t>     </a:t>
            </a:r>
            <a:r>
              <a:rPr lang="ko-KR" altLang="en-US" sz="1400" dirty="0">
                <a:effectLst/>
              </a:rPr>
              <a:t>미미</a:t>
            </a:r>
            <a:r>
              <a:rPr lang="ko-KR" altLang="en-US" sz="1400" dirty="0"/>
              <a:t>한 경우 </a:t>
            </a:r>
            <a:r>
              <a:rPr lang="ko-KR" altLang="en-US" sz="1400" b="1" dirty="0"/>
              <a:t>전체 라운드 종료</a:t>
            </a:r>
            <a:endParaRPr lang="en-US" altLang="ko-KR" sz="1400" b="1" dirty="0"/>
          </a:p>
          <a:p>
            <a:pPr marL="139700" indent="0" latinLnBrk="0">
              <a:buClr>
                <a:schemeClr val="dk1"/>
              </a:buClr>
              <a:buSzPts val="1400"/>
              <a:buNone/>
            </a:pPr>
            <a:endParaRPr lang="en-US" altLang="ko-KR" sz="1600" dirty="0"/>
          </a:p>
          <a:p>
            <a:pPr marL="311150" indent="-171450" latinLnBrk="0">
              <a:buClr>
                <a:schemeClr val="dk1"/>
              </a:buClr>
              <a:buSzPts val="1400"/>
            </a:pPr>
            <a:r>
              <a:rPr lang="en-US" altLang="ko-KR" sz="1600" dirty="0"/>
              <a:t>within-round truncation</a:t>
            </a:r>
          </a:p>
          <a:p>
            <a:pPr marL="139700" indent="0" latinLnBrk="0">
              <a:buClr>
                <a:schemeClr val="dk1"/>
              </a:buClr>
              <a:buSzPts val="1400"/>
              <a:buNone/>
            </a:pPr>
            <a:r>
              <a:rPr lang="ko-KR" altLang="en-US" sz="1400" dirty="0">
                <a:effectLst/>
              </a:rPr>
              <a:t>  </a:t>
            </a:r>
            <a:r>
              <a:rPr lang="en-US" altLang="ko-KR" sz="1400" dirty="0">
                <a:effectLst/>
              </a:rPr>
              <a:t>-</a:t>
            </a:r>
            <a:r>
              <a:rPr lang="ko-KR" altLang="en-US" sz="1400" dirty="0">
                <a:effectLst/>
              </a:rPr>
              <a:t> </a:t>
            </a:r>
            <a:r>
              <a:rPr lang="en" altLang="ko-Kore-KR" sz="1400" dirty="0">
                <a:effectLst/>
              </a:rPr>
              <a:t>remaining FL participants</a:t>
            </a:r>
            <a:r>
              <a:rPr lang="ko-KR" altLang="en-US" sz="1400" dirty="0">
                <a:effectLst/>
              </a:rPr>
              <a:t>의 </a:t>
            </a:r>
            <a:r>
              <a:rPr lang="en" altLang="ko-Kore-KR" sz="1400" dirty="0">
                <a:effectLst/>
              </a:rPr>
              <a:t>marginal </a:t>
            </a:r>
            <a:br>
              <a:rPr lang="en" altLang="ko-Kore-KR" sz="1400" dirty="0">
                <a:effectLst/>
              </a:rPr>
            </a:br>
            <a:r>
              <a:rPr lang="ko-KR" altLang="en-US" sz="1400" dirty="0">
                <a:effectLst/>
              </a:rPr>
              <a:t>    </a:t>
            </a:r>
            <a:r>
              <a:rPr lang="en" altLang="ko-Kore-KR" sz="1400" dirty="0">
                <a:effectLst/>
              </a:rPr>
              <a:t>gain</a:t>
            </a:r>
            <a:r>
              <a:rPr lang="ko-KR" altLang="en-US" sz="1400" dirty="0">
                <a:effectLst/>
              </a:rPr>
              <a:t>이 미미한 경우</a:t>
            </a:r>
            <a:r>
              <a:rPr lang="en-US" altLang="ko-KR" sz="1400" dirty="0">
                <a:effectLst/>
              </a:rPr>
              <a:t>,</a:t>
            </a:r>
            <a:r>
              <a:rPr lang="ko-KR" altLang="en-US" sz="1400" dirty="0">
                <a:effectLst/>
              </a:rPr>
              <a:t> </a:t>
            </a:r>
            <a:r>
              <a:rPr lang="ko-KR" altLang="en-US" sz="1400" b="1" dirty="0">
                <a:effectLst/>
              </a:rPr>
              <a:t>진행중인 </a:t>
            </a:r>
            <a:r>
              <a:rPr lang="ko-KR" altLang="en-US" sz="1400" b="1" dirty="0"/>
              <a:t>라운드 종료</a:t>
            </a:r>
            <a:endParaRPr lang="en-US" altLang="ko-KR" sz="1600" b="1" dirty="0"/>
          </a:p>
        </p:txBody>
      </p:sp>
    </p:spTree>
    <p:extLst>
      <p:ext uri="{BB962C8B-B14F-4D97-AF65-F5344CB8AC3E}">
        <p14:creationId xmlns:p14="http://schemas.microsoft.com/office/powerpoint/2010/main" val="14372049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>
            <a:extLst>
              <a:ext uri="{FF2B5EF4-FFF2-40B4-BE49-F238E27FC236}">
                <a16:creationId xmlns:a16="http://schemas.microsoft.com/office/drawing/2014/main" id="{85B1C202-8CA8-4AC4-8D4A-D7849B036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34963"/>
            <a:ext cx="10972800" cy="427037"/>
          </a:xfrm>
        </p:spPr>
        <p:txBody>
          <a:bodyPr/>
          <a:lstStyle/>
          <a:p>
            <a:pPr latinLnBrk="1"/>
            <a:r>
              <a:rPr lang="en-US" altLang="ko-KR" sz="3200" dirty="0"/>
              <a:t>Federated Learning in Healthcare</a:t>
            </a:r>
            <a:endParaRPr lang="ko-KR" altLang="en-US" sz="3200" dirty="0"/>
          </a:p>
        </p:txBody>
      </p:sp>
      <p:sp>
        <p:nvSpPr>
          <p:cNvPr id="72" name="슬라이드 번호 개체 틀 3">
            <a:extLst>
              <a:ext uri="{FF2B5EF4-FFF2-40B4-BE49-F238E27FC236}">
                <a16:creationId xmlns:a16="http://schemas.microsoft.com/office/drawing/2014/main" id="{5F53B37C-BC48-EC2B-EF3D-3068C877FAFC}"/>
              </a:ext>
            </a:extLst>
          </p:cNvPr>
          <p:cNvSpPr txBox="1">
            <a:spLocks/>
          </p:cNvSpPr>
          <p:nvPr/>
        </p:nvSpPr>
        <p:spPr>
          <a:xfrm>
            <a:off x="11213839" y="6433907"/>
            <a:ext cx="812800" cy="274320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2842D337-1174-134E-9354-6DE4CC7ABE7B}" type="slidenum">
              <a:rPr lang="en-US" sz="1440" smtClean="0">
                <a:solidFill>
                  <a:schemeClr val="tx2"/>
                </a:solidFill>
              </a:rPr>
              <a:pPr algn="r"/>
              <a:t>19</a:t>
            </a:fld>
            <a:endParaRPr lang="en-US" sz="1440">
              <a:solidFill>
                <a:schemeClr val="tx2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8A8332-74F4-D89C-180C-68AAF92663D0}"/>
              </a:ext>
            </a:extLst>
          </p:cNvPr>
          <p:cNvSpPr txBox="1"/>
          <p:nvPr/>
        </p:nvSpPr>
        <p:spPr>
          <a:xfrm>
            <a:off x="646611" y="1114548"/>
            <a:ext cx="1105140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Application</a:t>
            </a:r>
          </a:p>
          <a:p>
            <a:pPr marL="285750" indent="-285750">
              <a:buFontTx/>
              <a:buChar char="-"/>
            </a:pPr>
            <a:endParaRPr lang="en-US" altLang="ko-KR" sz="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Google Shape;260;p3">
            <a:extLst>
              <a:ext uri="{FF2B5EF4-FFF2-40B4-BE49-F238E27FC236}">
                <a16:creationId xmlns:a16="http://schemas.microsoft.com/office/drawing/2014/main" id="{1C76DC55-4E39-C0DC-17E8-6BC8AE479965}"/>
              </a:ext>
            </a:extLst>
          </p:cNvPr>
          <p:cNvSpPr txBox="1">
            <a:spLocks/>
          </p:cNvSpPr>
          <p:nvPr/>
        </p:nvSpPr>
        <p:spPr bwMode="auto">
          <a:xfrm>
            <a:off x="646611" y="1493442"/>
            <a:ext cx="10898778" cy="18311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spcFirstLastPara="1" vert="horz" wrap="square" lIns="91375" tIns="45675" rIns="91375" bIns="45675" numCol="1" anchor="t" anchorCtr="0" compatLnSpc="1">
            <a:prstTxWarp prst="textNoShape">
              <a:avLst/>
            </a:prstTxWarp>
            <a:spAutoFit/>
          </a:bodyPr>
          <a:lstStyle>
            <a:lvl1pPr marL="278130" marR="0" lvl="0" indent="26670" algn="l" rtl="0" eaLnBrk="0" fontAlgn="base" hangingPunct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4266"/>
              </a:buClr>
              <a:buSzPct val="100000"/>
              <a:buFont typeface="Noto Sans Symbols"/>
              <a:buChar char="▪"/>
              <a:defRPr sz="1920" b="0" i="0" u="none" strike="noStrike" cap="none">
                <a:solidFill>
                  <a:srgbClr val="004266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Arial"/>
                <a:sym typeface="Arial"/>
              </a:defRPr>
            </a:lvl1pPr>
            <a:lvl2pPr marL="891540" marR="0" lvl="1" indent="-175260" algn="l" rtl="0" eaLnBrk="0" fontAlgn="base" hangingPunct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4266"/>
              </a:buClr>
              <a:buSzPct val="100000"/>
              <a:buFont typeface="Arial"/>
              <a:buChar char="•"/>
              <a:defRPr sz="2160" b="0" i="0" u="none" strike="noStrike" cap="none">
                <a:solidFill>
                  <a:srgbClr val="004266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Arial"/>
                <a:sym typeface="Arial"/>
              </a:defRPr>
            </a:lvl2pPr>
            <a:lvl3pPr marL="1371600" marR="0" lvl="2" indent="30480" algn="l" rtl="0" eaLnBrk="0" fontAlgn="base" hangingPunct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2160" b="0" i="0" u="none" strike="noStrike" cap="none">
                <a:solidFill>
                  <a:schemeClr val="dk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Arial"/>
                <a:sym typeface="Arial"/>
              </a:defRPr>
            </a:lvl3pPr>
            <a:lvl4pPr marL="1920240" marR="0" lvl="3" indent="30480" algn="l" rtl="0" eaLnBrk="0" fontAlgn="base" hangingPunct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2160" b="0" i="0" u="none" strike="noStrike" cap="none">
                <a:solidFill>
                  <a:schemeClr val="dk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Arial"/>
                <a:sym typeface="Arial"/>
              </a:defRPr>
            </a:lvl4pPr>
            <a:lvl5pPr marL="2468880" marR="0" lvl="4" indent="30480" algn="l" rtl="0" eaLnBrk="0" fontAlgn="base" hangingPunct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160" b="0" i="0" u="none" strike="noStrike" cap="none">
                <a:solidFill>
                  <a:schemeClr val="dk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Arial"/>
                <a:sym typeface="Arial"/>
              </a:defRPr>
            </a:lvl5pPr>
            <a:lvl6pPr marL="3017520" marR="0" lvl="5" indent="30480" algn="l" rtl="0" fontAlgn="base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566160" marR="0" lvl="6" indent="30480" algn="l" rtl="0" fontAlgn="base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114800" marR="0" lvl="7" indent="30480" algn="l" rtl="0" fontAlgn="base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663440" marR="0" lvl="8" indent="30480" algn="l" rtl="0" fontAlgn="base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11150" indent="-171450" latinLnBrk="0">
              <a:buClr>
                <a:schemeClr val="dk1"/>
              </a:buClr>
              <a:buSzPts val="1400"/>
            </a:pPr>
            <a:r>
              <a:rPr lang="ko-KR" altLang="en-US" sz="1600" dirty="0"/>
              <a:t>임상 연구 서비스 및 실제 시험 연구 서비스 제공</a:t>
            </a:r>
            <a:endParaRPr lang="en-US" altLang="ko-KR" sz="1600" dirty="0"/>
          </a:p>
          <a:p>
            <a:pPr indent="0">
              <a:buNone/>
            </a:pPr>
            <a:r>
              <a:rPr lang="en-US" altLang="ko-KR" sz="1400" dirty="0"/>
              <a:t>-</a:t>
            </a:r>
            <a:r>
              <a:rPr lang="ko-KR" altLang="en-US" sz="1400" dirty="0"/>
              <a:t> 활용 모델</a:t>
            </a:r>
            <a:r>
              <a:rPr lang="en-US" altLang="ko-KR" sz="1400" dirty="0"/>
              <a:t>: </a:t>
            </a:r>
            <a:r>
              <a:rPr lang="en" altLang="ko-Kore-KR" sz="1400" dirty="0"/>
              <a:t>Logistic Regression(LR) &amp; Secure Boost Tree(SBT)</a:t>
            </a:r>
          </a:p>
          <a:p>
            <a:pPr indent="0">
              <a:buNone/>
            </a:pPr>
            <a:r>
              <a:rPr lang="en-US" altLang="ko-KR" sz="1400" dirty="0"/>
              <a:t>-</a:t>
            </a:r>
            <a:r>
              <a:rPr lang="ko-KR" altLang="en-US" sz="1400" dirty="0"/>
              <a:t> 백혈병</a:t>
            </a:r>
            <a:r>
              <a:rPr lang="en-US" altLang="ko-KR" sz="1400" dirty="0"/>
              <a:t>(</a:t>
            </a:r>
            <a:r>
              <a:rPr lang="en" altLang="ko-Kore-KR" sz="1400" dirty="0"/>
              <a:t>Leukemia): </a:t>
            </a:r>
            <a:r>
              <a:rPr lang="ko-KR" altLang="en-US" sz="1400" dirty="0" err="1"/>
              <a:t>조혈모세포</a:t>
            </a:r>
            <a:r>
              <a:rPr lang="ko-KR" altLang="en-US" sz="1400" dirty="0"/>
              <a:t> 이식 후 재발 위험 </a:t>
            </a:r>
            <a:r>
              <a:rPr lang="en" altLang="ko-Kore-KR" sz="1400" dirty="0"/>
              <a:t>Prediction</a:t>
            </a:r>
          </a:p>
          <a:p>
            <a:pPr indent="0">
              <a:buNone/>
            </a:pPr>
            <a:r>
              <a:rPr lang="en-US" altLang="ko-KR" sz="1400" dirty="0"/>
              <a:t>-</a:t>
            </a:r>
            <a:r>
              <a:rPr lang="ko-KR" altLang="en-US" sz="1400" dirty="0"/>
              <a:t> 조직검사</a:t>
            </a:r>
            <a:r>
              <a:rPr lang="en-US" altLang="ko-KR" sz="1400" dirty="0"/>
              <a:t>(</a:t>
            </a:r>
            <a:r>
              <a:rPr lang="en" altLang="ko-Kore-KR" sz="1400" dirty="0"/>
              <a:t>Biopsy): </a:t>
            </a:r>
            <a:r>
              <a:rPr lang="ko-KR" altLang="en-US" sz="1400" dirty="0"/>
              <a:t>전립선 암 유발 요인</a:t>
            </a:r>
          </a:p>
          <a:p>
            <a:pPr indent="0">
              <a:buNone/>
            </a:pPr>
            <a:r>
              <a:rPr lang="en-US" altLang="ko-KR" sz="1400" dirty="0"/>
              <a:t>-</a:t>
            </a:r>
            <a:r>
              <a:rPr lang="ko-KR" altLang="en-US" sz="1400" dirty="0"/>
              <a:t> 폐렴</a:t>
            </a:r>
            <a:r>
              <a:rPr lang="en-US" altLang="ko-KR" sz="1400" dirty="0"/>
              <a:t>(</a:t>
            </a:r>
            <a:r>
              <a:rPr lang="en" altLang="ko-Kore-KR" sz="1400" dirty="0"/>
              <a:t>Pneumonia): </a:t>
            </a:r>
            <a:r>
              <a:rPr lang="ko-KR" altLang="en-US" sz="1400" dirty="0"/>
              <a:t>폐렴 환자의 사망 </a:t>
            </a:r>
            <a:r>
              <a:rPr lang="en" altLang="ko-Kore-KR" sz="1400" dirty="0"/>
              <a:t>or ICU </a:t>
            </a:r>
            <a:r>
              <a:rPr lang="ko-KR" altLang="en-US" sz="1400" dirty="0"/>
              <a:t>입원 </a:t>
            </a:r>
            <a:r>
              <a:rPr lang="en" altLang="ko-Kore-KR" sz="1400" dirty="0"/>
              <a:t>Classification</a:t>
            </a:r>
          </a:p>
          <a:p>
            <a:pPr marL="139700" indent="0" latinLnBrk="0">
              <a:buClr>
                <a:schemeClr val="dk1"/>
              </a:buClr>
              <a:buSzPts val="1400"/>
              <a:buNone/>
            </a:pPr>
            <a:endParaRPr lang="en-US" altLang="ko-KR" sz="1600" b="1" dirty="0"/>
          </a:p>
        </p:txBody>
      </p:sp>
      <p:pic>
        <p:nvPicPr>
          <p:cNvPr id="13314" name="Picture 2" descr="자세한 내용은 이미지 뒤에 있는 캡션에 있습니다.">
            <a:extLst>
              <a:ext uri="{FF2B5EF4-FFF2-40B4-BE49-F238E27FC236}">
                <a16:creationId xmlns:a16="http://schemas.microsoft.com/office/drawing/2014/main" id="{BFD489AA-49F1-C34D-291B-045D0BAAB4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948" y="3583274"/>
            <a:ext cx="4851400" cy="1804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자세한 내용은 이미지 뒤에 있는 캡션에 있습니다.">
            <a:extLst>
              <a:ext uri="{FF2B5EF4-FFF2-40B4-BE49-F238E27FC236}">
                <a16:creationId xmlns:a16="http://schemas.microsoft.com/office/drawing/2014/main" id="{813F6982-22D7-D5B3-9A0C-C72775BC70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2653" y="4654720"/>
            <a:ext cx="4761186" cy="1742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 descr="자세한 내용은 이미지 뒤에 있는 캡션에 있습니다.">
            <a:extLst>
              <a:ext uri="{FF2B5EF4-FFF2-40B4-BE49-F238E27FC236}">
                <a16:creationId xmlns:a16="http://schemas.microsoft.com/office/drawing/2014/main" id="{3A7D5606-F10E-9D13-7A6D-8DF73A2928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4609" y="2429726"/>
            <a:ext cx="4837273" cy="1789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80744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A4F08C3-BC6A-29CD-7122-9718484CBD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11191" indent="-411191">
              <a:spcBef>
                <a:spcPts val="720"/>
              </a:spcBef>
              <a:buClr>
                <a:schemeClr val="dk1"/>
              </a:buClr>
              <a:buSzPts val="1800"/>
            </a:pPr>
            <a:r>
              <a:rPr lang="en-US" altLang="ko-KR" sz="2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Medical Service(Device)</a:t>
            </a:r>
          </a:p>
          <a:p>
            <a:pPr marL="1024601" lvl="1" indent="-411191">
              <a:spcBef>
                <a:spcPts val="720"/>
              </a:spcBef>
              <a:buClr>
                <a:schemeClr val="dk1"/>
              </a:buClr>
              <a:buSzPts val="1800"/>
            </a:pPr>
            <a:r>
              <a:rPr lang="en-US" altLang="ko-KR" sz="24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Vuno</a:t>
            </a:r>
            <a:endParaRPr lang="en-US" altLang="ko-KR" sz="24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411191" indent="-411191">
              <a:spcBef>
                <a:spcPts val="720"/>
              </a:spcBef>
              <a:buClr>
                <a:schemeClr val="dk1"/>
              </a:buClr>
              <a:buSzPts val="1800"/>
            </a:pPr>
            <a:endParaRPr lang="en-US" altLang="ko-KR" sz="216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>
              <a:spcBef>
                <a:spcPts val="720"/>
              </a:spcBef>
              <a:buClr>
                <a:schemeClr val="dk1"/>
              </a:buClr>
              <a:buSzPts val="1800"/>
              <a:buNone/>
            </a:pPr>
            <a:endParaRPr lang="en-US" altLang="ko-KR" sz="216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411191" indent="-411191">
              <a:spcBef>
                <a:spcPts val="720"/>
              </a:spcBef>
              <a:buClr>
                <a:schemeClr val="dk1"/>
              </a:buClr>
              <a:buSzPts val="1800"/>
            </a:pPr>
            <a:r>
              <a:rPr lang="en-US" altLang="ko-Kore-KR" sz="2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Federated Learning </a:t>
            </a:r>
            <a:r>
              <a:rPr lang="en-US" altLang="ko-KR" sz="2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in Healthcare</a:t>
            </a:r>
          </a:p>
          <a:p>
            <a:pPr marL="1024601" lvl="1" indent="-411191">
              <a:spcBef>
                <a:spcPts val="720"/>
              </a:spcBef>
              <a:buClr>
                <a:schemeClr val="dk1"/>
              </a:buClr>
              <a:buSzPts val="1800"/>
            </a:pPr>
            <a:r>
              <a:rPr lang="en-US" altLang="ko-Kore-KR" sz="24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CAreFL</a:t>
            </a:r>
            <a:endParaRPr lang="en-US" altLang="ko-Kore-KR" sz="24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024601" lvl="1" indent="-411191">
              <a:spcBef>
                <a:spcPts val="720"/>
              </a:spcBef>
              <a:buClr>
                <a:schemeClr val="dk1"/>
              </a:buClr>
              <a:buSzPts val="1800"/>
            </a:pPr>
            <a:r>
              <a:rPr lang="en-US" altLang="ko-Kore-KR" sz="24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Mellody</a:t>
            </a:r>
            <a:endParaRPr lang="en-US" altLang="ko-Kore-KR" sz="24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>
              <a:spcBef>
                <a:spcPts val="720"/>
              </a:spcBef>
              <a:buClr>
                <a:schemeClr val="dk1"/>
              </a:buClr>
              <a:buSzPts val="1800"/>
              <a:buNone/>
            </a:pPr>
            <a:endParaRPr lang="en-US" altLang="ko-KR" sz="216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>
              <a:spcBef>
                <a:spcPts val="720"/>
              </a:spcBef>
              <a:buClr>
                <a:schemeClr val="dk1"/>
              </a:buClr>
              <a:buSzPts val="1800"/>
              <a:buNone/>
            </a:pPr>
            <a:endParaRPr lang="en-US" altLang="ko-KR" sz="216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411191" indent="-411191">
              <a:spcBef>
                <a:spcPts val="720"/>
              </a:spcBef>
              <a:buClr>
                <a:schemeClr val="dk1"/>
              </a:buClr>
              <a:buSzPts val="1800"/>
            </a:pPr>
            <a:endParaRPr lang="en-US" altLang="ko-KR" sz="216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411191" indent="-411191">
              <a:spcBef>
                <a:spcPts val="720"/>
              </a:spcBef>
              <a:buClr>
                <a:schemeClr val="dk1"/>
              </a:buClr>
              <a:buSzPts val="1800"/>
            </a:pPr>
            <a:endParaRPr lang="en-US" altLang="ko-KR" sz="216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>
              <a:spcBef>
                <a:spcPts val="720"/>
              </a:spcBef>
              <a:buClr>
                <a:schemeClr val="dk1"/>
              </a:buClr>
              <a:buSzPts val="1800"/>
              <a:buNone/>
            </a:pPr>
            <a:endParaRPr lang="en-US" altLang="ko-KR" sz="216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F058F24-5B2C-4CAA-05EB-392DD8C578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842D337-1174-134E-9354-6DE4CC7ABE7B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9" name="제목 2">
            <a:extLst>
              <a:ext uri="{FF2B5EF4-FFF2-40B4-BE49-F238E27FC236}">
                <a16:creationId xmlns:a16="http://schemas.microsoft.com/office/drawing/2014/main" id="{E37F631B-335E-9FAE-685D-ED53DCBDF7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34963"/>
            <a:ext cx="10972800" cy="427037"/>
          </a:xfrm>
        </p:spPr>
        <p:txBody>
          <a:bodyPr/>
          <a:lstStyle/>
          <a:p>
            <a:pPr latinLnBrk="1"/>
            <a:r>
              <a:rPr lang="ko-KR" altLang="en-US" sz="3200" b="1" dirty="0"/>
              <a:t>목차</a:t>
            </a:r>
          </a:p>
        </p:txBody>
      </p:sp>
    </p:spTree>
    <p:extLst>
      <p:ext uri="{BB962C8B-B14F-4D97-AF65-F5344CB8AC3E}">
        <p14:creationId xmlns:p14="http://schemas.microsoft.com/office/powerpoint/2010/main" val="33772803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>
            <a:extLst>
              <a:ext uri="{FF2B5EF4-FFF2-40B4-BE49-F238E27FC236}">
                <a16:creationId xmlns:a16="http://schemas.microsoft.com/office/drawing/2014/main" id="{85B1C202-8CA8-4AC4-8D4A-D7849B036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34963"/>
            <a:ext cx="10972800" cy="427037"/>
          </a:xfrm>
        </p:spPr>
        <p:txBody>
          <a:bodyPr/>
          <a:lstStyle/>
          <a:p>
            <a:pPr latinLnBrk="1"/>
            <a:r>
              <a:rPr lang="en-US" altLang="ko-KR" sz="3200" dirty="0"/>
              <a:t>Federated Learning in Healthcare</a:t>
            </a:r>
            <a:endParaRPr lang="ko-KR" altLang="en-US" sz="3200" dirty="0"/>
          </a:p>
        </p:txBody>
      </p:sp>
      <p:sp>
        <p:nvSpPr>
          <p:cNvPr id="72" name="슬라이드 번호 개체 틀 3">
            <a:extLst>
              <a:ext uri="{FF2B5EF4-FFF2-40B4-BE49-F238E27FC236}">
                <a16:creationId xmlns:a16="http://schemas.microsoft.com/office/drawing/2014/main" id="{5F53B37C-BC48-EC2B-EF3D-3068C877FAFC}"/>
              </a:ext>
            </a:extLst>
          </p:cNvPr>
          <p:cNvSpPr txBox="1">
            <a:spLocks/>
          </p:cNvSpPr>
          <p:nvPr/>
        </p:nvSpPr>
        <p:spPr>
          <a:xfrm>
            <a:off x="11213839" y="6433907"/>
            <a:ext cx="812800" cy="274320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2842D337-1174-134E-9354-6DE4CC7ABE7B}" type="slidenum">
              <a:rPr lang="en-US" sz="1440" smtClean="0">
                <a:solidFill>
                  <a:schemeClr val="tx2"/>
                </a:solidFill>
              </a:rPr>
              <a:pPr algn="r"/>
              <a:t>20</a:t>
            </a:fld>
            <a:endParaRPr lang="en-US" sz="1440">
              <a:solidFill>
                <a:schemeClr val="tx2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8A8332-74F4-D89C-180C-68AAF92663D0}"/>
              </a:ext>
            </a:extLst>
          </p:cNvPr>
          <p:cNvSpPr txBox="1"/>
          <p:nvPr/>
        </p:nvSpPr>
        <p:spPr>
          <a:xfrm>
            <a:off x="646611" y="1114548"/>
            <a:ext cx="1105140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Application</a:t>
            </a:r>
          </a:p>
          <a:p>
            <a:pPr marL="285750" indent="-285750">
              <a:buFontTx/>
              <a:buChar char="-"/>
            </a:pPr>
            <a:endParaRPr lang="en-US" altLang="ko-KR" sz="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338" name="Picture 2" descr="제한 사항은 이미지 뒤에 있는 캡션에 있습니다.">
            <a:extLst>
              <a:ext uri="{FF2B5EF4-FFF2-40B4-BE49-F238E27FC236}">
                <a16:creationId xmlns:a16="http://schemas.microsoft.com/office/drawing/2014/main" id="{71B2787D-3A22-3A21-7E76-D6E1A9B2D3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000" y="1545435"/>
            <a:ext cx="9398000" cy="4550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92531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>
            <a:extLst>
              <a:ext uri="{FF2B5EF4-FFF2-40B4-BE49-F238E27FC236}">
                <a16:creationId xmlns:a16="http://schemas.microsoft.com/office/drawing/2014/main" id="{85B1C202-8CA8-4AC4-8D4A-D7849B036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34963"/>
            <a:ext cx="10972800" cy="427037"/>
          </a:xfrm>
        </p:spPr>
        <p:txBody>
          <a:bodyPr/>
          <a:lstStyle/>
          <a:p>
            <a:pPr latinLnBrk="1"/>
            <a:r>
              <a:rPr lang="en-US" altLang="ko-KR" sz="3200" dirty="0"/>
              <a:t>Federated Learning in Healthcare</a:t>
            </a:r>
            <a:endParaRPr lang="ko-KR" altLang="en-US" sz="3200" dirty="0"/>
          </a:p>
        </p:txBody>
      </p:sp>
      <p:sp>
        <p:nvSpPr>
          <p:cNvPr id="72" name="슬라이드 번호 개체 틀 3">
            <a:extLst>
              <a:ext uri="{FF2B5EF4-FFF2-40B4-BE49-F238E27FC236}">
                <a16:creationId xmlns:a16="http://schemas.microsoft.com/office/drawing/2014/main" id="{5F53B37C-BC48-EC2B-EF3D-3068C877FAFC}"/>
              </a:ext>
            </a:extLst>
          </p:cNvPr>
          <p:cNvSpPr txBox="1">
            <a:spLocks/>
          </p:cNvSpPr>
          <p:nvPr/>
        </p:nvSpPr>
        <p:spPr>
          <a:xfrm>
            <a:off x="11213839" y="6433907"/>
            <a:ext cx="812800" cy="274320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2842D337-1174-134E-9354-6DE4CC7ABE7B}" type="slidenum">
              <a:rPr lang="en-US" sz="1440" smtClean="0">
                <a:solidFill>
                  <a:schemeClr val="tx2"/>
                </a:solidFill>
              </a:rPr>
              <a:pPr algn="r"/>
              <a:t>21</a:t>
            </a:fld>
            <a:endParaRPr lang="en-US" sz="1440">
              <a:solidFill>
                <a:schemeClr val="tx2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8A8332-74F4-D89C-180C-68AAF92663D0}"/>
              </a:ext>
            </a:extLst>
          </p:cNvPr>
          <p:cNvSpPr txBox="1"/>
          <p:nvPr/>
        </p:nvSpPr>
        <p:spPr>
          <a:xfrm>
            <a:off x="646611" y="1114548"/>
            <a:ext cx="1105140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Application</a:t>
            </a:r>
          </a:p>
          <a:p>
            <a:pPr marL="285750" indent="-285750">
              <a:buFontTx/>
              <a:buChar char="-"/>
            </a:pPr>
            <a:endParaRPr lang="en-US" altLang="ko-KR" sz="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386" name="Picture 2" descr="제한 사항은 이미지 뒤에 있는 캡션에 있습니다.">
            <a:extLst>
              <a:ext uri="{FF2B5EF4-FFF2-40B4-BE49-F238E27FC236}">
                <a16:creationId xmlns:a16="http://schemas.microsoft.com/office/drawing/2014/main" id="{B056335E-4BAE-0D42-4077-B3C5523B20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9040" y="1545435"/>
            <a:ext cx="9773920" cy="4718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99003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>
            <a:extLst>
              <a:ext uri="{FF2B5EF4-FFF2-40B4-BE49-F238E27FC236}">
                <a16:creationId xmlns:a16="http://schemas.microsoft.com/office/drawing/2014/main" id="{85B1C202-8CA8-4AC4-8D4A-D7849B036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34963"/>
            <a:ext cx="10972800" cy="427037"/>
          </a:xfrm>
        </p:spPr>
        <p:txBody>
          <a:bodyPr/>
          <a:lstStyle/>
          <a:p>
            <a:pPr latinLnBrk="1"/>
            <a:r>
              <a:rPr lang="en-US" altLang="ko-KR" sz="3200" dirty="0"/>
              <a:t>Federated Learning in Healthcare</a:t>
            </a:r>
            <a:endParaRPr lang="ko-KR" altLang="en-US" sz="3200" dirty="0"/>
          </a:p>
        </p:txBody>
      </p:sp>
      <p:sp>
        <p:nvSpPr>
          <p:cNvPr id="72" name="슬라이드 번호 개체 틀 3">
            <a:extLst>
              <a:ext uri="{FF2B5EF4-FFF2-40B4-BE49-F238E27FC236}">
                <a16:creationId xmlns:a16="http://schemas.microsoft.com/office/drawing/2014/main" id="{5F53B37C-BC48-EC2B-EF3D-3068C877FAFC}"/>
              </a:ext>
            </a:extLst>
          </p:cNvPr>
          <p:cNvSpPr txBox="1">
            <a:spLocks/>
          </p:cNvSpPr>
          <p:nvPr/>
        </p:nvSpPr>
        <p:spPr>
          <a:xfrm>
            <a:off x="11213839" y="6433907"/>
            <a:ext cx="812800" cy="274320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2842D337-1174-134E-9354-6DE4CC7ABE7B}" type="slidenum">
              <a:rPr lang="en-US" sz="1440" smtClean="0">
                <a:solidFill>
                  <a:schemeClr val="tx2"/>
                </a:solidFill>
              </a:rPr>
              <a:pPr algn="r"/>
              <a:t>22</a:t>
            </a:fld>
            <a:endParaRPr lang="en-US" sz="1440">
              <a:solidFill>
                <a:schemeClr val="tx2"/>
              </a:solidFill>
            </a:endParaRPr>
          </a:p>
        </p:txBody>
      </p:sp>
      <p:sp>
        <p:nvSpPr>
          <p:cNvPr id="2" name="Google Shape;260;p3">
            <a:extLst>
              <a:ext uri="{FF2B5EF4-FFF2-40B4-BE49-F238E27FC236}">
                <a16:creationId xmlns:a16="http://schemas.microsoft.com/office/drawing/2014/main" id="{6F5AC015-A789-B2D3-D4C9-04BC5225624F}"/>
              </a:ext>
            </a:extLst>
          </p:cNvPr>
          <p:cNvSpPr txBox="1">
            <a:spLocks/>
          </p:cNvSpPr>
          <p:nvPr/>
        </p:nvSpPr>
        <p:spPr bwMode="auto">
          <a:xfrm>
            <a:off x="646611" y="1595042"/>
            <a:ext cx="10898778" cy="24467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spcFirstLastPara="1" vert="horz" wrap="square" lIns="91375" tIns="45675" rIns="91375" bIns="45675" numCol="1" anchor="t" anchorCtr="0" compatLnSpc="1">
            <a:prstTxWarp prst="textNoShape">
              <a:avLst/>
            </a:prstTxWarp>
            <a:spAutoFit/>
          </a:bodyPr>
          <a:lstStyle>
            <a:lvl1pPr marL="278130" marR="0" lvl="0" indent="26670" algn="l" rtl="0" eaLnBrk="0" fontAlgn="base" hangingPunct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4266"/>
              </a:buClr>
              <a:buSzPct val="100000"/>
              <a:buFont typeface="Noto Sans Symbols"/>
              <a:buChar char="▪"/>
              <a:defRPr sz="1920" b="0" i="0" u="none" strike="noStrike" cap="none">
                <a:solidFill>
                  <a:srgbClr val="004266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Arial"/>
                <a:sym typeface="Arial"/>
              </a:defRPr>
            </a:lvl1pPr>
            <a:lvl2pPr marL="891540" marR="0" lvl="1" indent="-175260" algn="l" rtl="0" eaLnBrk="0" fontAlgn="base" hangingPunct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4266"/>
              </a:buClr>
              <a:buSzPct val="100000"/>
              <a:buFont typeface="Arial"/>
              <a:buChar char="•"/>
              <a:defRPr sz="2160" b="0" i="0" u="none" strike="noStrike" cap="none">
                <a:solidFill>
                  <a:srgbClr val="004266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Arial"/>
                <a:sym typeface="Arial"/>
              </a:defRPr>
            </a:lvl2pPr>
            <a:lvl3pPr marL="1371600" marR="0" lvl="2" indent="30480" algn="l" rtl="0" eaLnBrk="0" fontAlgn="base" hangingPunct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2160" b="0" i="0" u="none" strike="noStrike" cap="none">
                <a:solidFill>
                  <a:schemeClr val="dk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Arial"/>
                <a:sym typeface="Arial"/>
              </a:defRPr>
            </a:lvl3pPr>
            <a:lvl4pPr marL="1920240" marR="0" lvl="3" indent="30480" algn="l" rtl="0" eaLnBrk="0" fontAlgn="base" hangingPunct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2160" b="0" i="0" u="none" strike="noStrike" cap="none">
                <a:solidFill>
                  <a:schemeClr val="dk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Arial"/>
                <a:sym typeface="Arial"/>
              </a:defRPr>
            </a:lvl4pPr>
            <a:lvl5pPr marL="2468880" marR="0" lvl="4" indent="30480" algn="l" rtl="0" eaLnBrk="0" fontAlgn="base" hangingPunct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160" b="0" i="0" u="none" strike="noStrike" cap="none">
                <a:solidFill>
                  <a:schemeClr val="dk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Arial"/>
                <a:sym typeface="Arial"/>
              </a:defRPr>
            </a:lvl5pPr>
            <a:lvl6pPr marL="3017520" marR="0" lvl="5" indent="30480" algn="l" rtl="0" fontAlgn="base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566160" marR="0" lvl="6" indent="30480" algn="l" rtl="0" fontAlgn="base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114800" marR="0" lvl="7" indent="30480" algn="l" rtl="0" fontAlgn="base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663440" marR="0" lvl="8" indent="30480" algn="l" rtl="0" fontAlgn="base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11150" indent="-171450" latinLnBrk="0">
              <a:buClr>
                <a:schemeClr val="dk1"/>
              </a:buClr>
              <a:buSzPts val="1400"/>
            </a:pPr>
            <a:r>
              <a:rPr lang="ko-KR" altLang="en-US" sz="1600" dirty="0"/>
              <a:t>연합학습을 약물 발견에 적용하기 위해 </a:t>
            </a:r>
            <a:r>
              <a:rPr lang="en-US" altLang="ko-KR" sz="1600" dirty="0"/>
              <a:t>10</a:t>
            </a:r>
            <a:r>
              <a:rPr lang="ko-KR" altLang="en-US" sz="1600" dirty="0"/>
              <a:t>개의 제약회사</a:t>
            </a:r>
            <a:r>
              <a:rPr lang="en-US" altLang="ko-KR" sz="1600" dirty="0"/>
              <a:t>,</a:t>
            </a:r>
            <a:r>
              <a:rPr lang="ko-KR" altLang="en-US" sz="1600" dirty="0"/>
              <a:t> 연구소</a:t>
            </a:r>
            <a:r>
              <a:rPr lang="en-US" altLang="ko-KR" sz="1600" dirty="0"/>
              <a:t>,</a:t>
            </a:r>
            <a:r>
              <a:rPr lang="ko-KR" altLang="en-US" sz="1600" dirty="0"/>
              <a:t> 기업으로 구성된 </a:t>
            </a:r>
            <a:r>
              <a:rPr lang="en-US" altLang="ko-KR" sz="1600" dirty="0" err="1"/>
              <a:t>Mellody</a:t>
            </a:r>
            <a:r>
              <a:rPr lang="en-US" altLang="ko-KR" sz="1600" dirty="0"/>
              <a:t> </a:t>
            </a:r>
            <a:r>
              <a:rPr lang="ko-KR" altLang="en-US" sz="1600" dirty="0"/>
              <a:t>프로젝트 플랫폼</a:t>
            </a:r>
            <a:endParaRPr lang="en-US" altLang="ko-KR" sz="1600" dirty="0"/>
          </a:p>
          <a:p>
            <a:pPr marL="311150" indent="-171450" latinLnBrk="0">
              <a:buClr>
                <a:schemeClr val="dk1"/>
              </a:buClr>
              <a:buSzPts val="1400"/>
            </a:pPr>
            <a:r>
              <a:rPr lang="ko-KR" altLang="en-US" sz="1600" dirty="0"/>
              <a:t>이 플랫폼은 </a:t>
            </a:r>
            <a:r>
              <a:rPr lang="en-US" altLang="ko-KR" sz="1600" dirty="0"/>
              <a:t>Kubernetes </a:t>
            </a:r>
            <a:r>
              <a:rPr lang="ko-KR" altLang="en-US" sz="1600" dirty="0"/>
              <a:t>클러스터를 실행하는 </a:t>
            </a:r>
            <a:r>
              <a:rPr lang="en-US" altLang="ko-KR" sz="1600" dirty="0"/>
              <a:t>AWS</a:t>
            </a:r>
            <a:r>
              <a:rPr lang="ko-KR" altLang="en-US" sz="1600" dirty="0"/>
              <a:t> 다중 계정 아키텍처에 배포</a:t>
            </a:r>
            <a:endParaRPr lang="en-US" altLang="ko-KR" sz="1600" dirty="0"/>
          </a:p>
          <a:p>
            <a:pPr marL="311150" indent="-171450" latinLnBrk="0">
              <a:buClr>
                <a:schemeClr val="dk1"/>
              </a:buClr>
              <a:buSzPts val="1400"/>
            </a:pPr>
            <a:endParaRPr lang="en-US" altLang="ko-KR" sz="1600" dirty="0"/>
          </a:p>
          <a:p>
            <a:pPr marL="311150" indent="-171450" latinLnBrk="0">
              <a:buClr>
                <a:schemeClr val="dk1"/>
              </a:buClr>
              <a:buSzPts val="1400"/>
            </a:pPr>
            <a:r>
              <a:rPr lang="ko-KR" altLang="en-US" sz="1600" dirty="0"/>
              <a:t>글로벌 모델은 각 반복마다 모든 참여 파트너들의 </a:t>
            </a:r>
            <a:r>
              <a:rPr lang="en-US" altLang="ko-KR" sz="1600" dirty="0"/>
              <a:t>gradients</a:t>
            </a:r>
            <a:r>
              <a:rPr lang="ko-KR" altLang="en-US" sz="1600" dirty="0" err="1"/>
              <a:t>를</a:t>
            </a:r>
            <a:r>
              <a:rPr lang="ko-KR" altLang="en-US" sz="1600" dirty="0"/>
              <a:t> 암호화 방식으로 집계하여 업데이트</a:t>
            </a:r>
            <a:br>
              <a:rPr lang="en-US" altLang="ko-KR" sz="1600" dirty="0"/>
            </a:br>
            <a:r>
              <a:rPr lang="en-US" altLang="ko-KR" sz="1600" dirty="0"/>
              <a:t>(Secure Aggregation, </a:t>
            </a:r>
            <a:r>
              <a:rPr lang="en" altLang="ko-KR" sz="1600" dirty="0" err="1"/>
              <a:t>B</a:t>
            </a:r>
            <a:r>
              <a:rPr lang="en" altLang="ko-Kore-KR" sz="1600" dirty="0" err="1"/>
              <a:t>onawitz</a:t>
            </a:r>
            <a:r>
              <a:rPr lang="en" altLang="ko-Kore-KR" sz="1600" dirty="0"/>
              <a:t> et al. 2017)</a:t>
            </a:r>
            <a:br>
              <a:rPr lang="en-US" altLang="ko-KR" sz="1600" dirty="0"/>
            </a:br>
            <a:r>
              <a:rPr lang="en-US" altLang="ko-KR" sz="1600" dirty="0"/>
              <a:t>-</a:t>
            </a:r>
            <a:r>
              <a:rPr lang="ko-KR" altLang="en-US" sz="1600" dirty="0"/>
              <a:t> 로컬 모델들의 </a:t>
            </a:r>
            <a:r>
              <a:rPr lang="en-US" altLang="ko-KR" sz="1600" dirty="0"/>
              <a:t>weights</a:t>
            </a:r>
            <a:r>
              <a:rPr lang="ko-KR" altLang="en-US" sz="1600" dirty="0"/>
              <a:t> 보내고 평균하는 </a:t>
            </a:r>
            <a:r>
              <a:rPr lang="en-US" altLang="ko-KR" sz="1600" dirty="0" err="1"/>
              <a:t>FedAvg</a:t>
            </a:r>
            <a:r>
              <a:rPr lang="en-US" altLang="ko-KR" sz="1600" dirty="0"/>
              <a:t> </a:t>
            </a:r>
            <a:r>
              <a:rPr lang="ko-KR" altLang="en-US" sz="1600" dirty="0"/>
              <a:t>방식과 다름</a:t>
            </a:r>
            <a:endParaRPr lang="en-US" altLang="ko-KR" sz="1600" dirty="0"/>
          </a:p>
          <a:p>
            <a:pPr marL="139700" indent="0" latinLnBrk="0">
              <a:buClr>
                <a:schemeClr val="dk1"/>
              </a:buClr>
              <a:buSzPts val="1400"/>
              <a:buNone/>
            </a:pPr>
            <a:endParaRPr lang="en-US" altLang="ko-KR" sz="1600" dirty="0"/>
          </a:p>
          <a:p>
            <a:pPr marL="311150" indent="-171450" latinLnBrk="0">
              <a:buClr>
                <a:schemeClr val="dk1"/>
              </a:buClr>
              <a:buSzPts val="1400"/>
            </a:pPr>
            <a:endParaRPr lang="en-US" altLang="ko-KR" sz="1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540877-FE8E-3918-8512-0D69694DA5C8}"/>
              </a:ext>
            </a:extLst>
          </p:cNvPr>
          <p:cNvSpPr txBox="1"/>
          <p:nvPr/>
        </p:nvSpPr>
        <p:spPr>
          <a:xfrm>
            <a:off x="609599" y="1082409"/>
            <a:ext cx="114082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Industry-Scale Orchestrated Federated Learning for Drug Discovery(2022, AAAI-23)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B74DD06-B0F1-ADBB-D6DE-9EB0B78DB2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3330" y="3429000"/>
            <a:ext cx="5640042" cy="3148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2825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>
            <a:extLst>
              <a:ext uri="{FF2B5EF4-FFF2-40B4-BE49-F238E27FC236}">
                <a16:creationId xmlns:a16="http://schemas.microsoft.com/office/drawing/2014/main" id="{85B1C202-8CA8-4AC4-8D4A-D7849B036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34963"/>
            <a:ext cx="10972800" cy="427037"/>
          </a:xfrm>
        </p:spPr>
        <p:txBody>
          <a:bodyPr/>
          <a:lstStyle/>
          <a:p>
            <a:pPr latinLnBrk="1"/>
            <a:r>
              <a:rPr lang="en-US" altLang="ko-KR" sz="3200" dirty="0"/>
              <a:t>Federated Learning in Healthcare</a:t>
            </a:r>
            <a:endParaRPr lang="ko-KR" altLang="en-US" sz="3200" dirty="0"/>
          </a:p>
        </p:txBody>
      </p:sp>
      <p:sp>
        <p:nvSpPr>
          <p:cNvPr id="72" name="슬라이드 번호 개체 틀 3">
            <a:extLst>
              <a:ext uri="{FF2B5EF4-FFF2-40B4-BE49-F238E27FC236}">
                <a16:creationId xmlns:a16="http://schemas.microsoft.com/office/drawing/2014/main" id="{5F53B37C-BC48-EC2B-EF3D-3068C877FAFC}"/>
              </a:ext>
            </a:extLst>
          </p:cNvPr>
          <p:cNvSpPr txBox="1">
            <a:spLocks/>
          </p:cNvSpPr>
          <p:nvPr/>
        </p:nvSpPr>
        <p:spPr>
          <a:xfrm>
            <a:off x="11213839" y="6433907"/>
            <a:ext cx="812800" cy="274320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2842D337-1174-134E-9354-6DE4CC7ABE7B}" type="slidenum">
              <a:rPr lang="en-US" sz="1440" smtClean="0">
                <a:solidFill>
                  <a:schemeClr val="tx2"/>
                </a:solidFill>
              </a:rPr>
              <a:pPr algn="r"/>
              <a:t>23</a:t>
            </a:fld>
            <a:endParaRPr lang="en-US" sz="1440">
              <a:solidFill>
                <a:schemeClr val="tx2"/>
              </a:solidFill>
            </a:endParaRPr>
          </a:p>
        </p:txBody>
      </p:sp>
      <p:sp>
        <p:nvSpPr>
          <p:cNvPr id="2" name="Google Shape;260;p3">
            <a:extLst>
              <a:ext uri="{FF2B5EF4-FFF2-40B4-BE49-F238E27FC236}">
                <a16:creationId xmlns:a16="http://schemas.microsoft.com/office/drawing/2014/main" id="{6F5AC015-A789-B2D3-D4C9-04BC5225624F}"/>
              </a:ext>
            </a:extLst>
          </p:cNvPr>
          <p:cNvSpPr txBox="1">
            <a:spLocks/>
          </p:cNvSpPr>
          <p:nvPr/>
        </p:nvSpPr>
        <p:spPr bwMode="auto">
          <a:xfrm>
            <a:off x="646611" y="1404125"/>
            <a:ext cx="10898778" cy="25005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spcFirstLastPara="1" vert="horz" wrap="square" lIns="91375" tIns="45675" rIns="91375" bIns="45675" numCol="1" anchor="t" anchorCtr="0" compatLnSpc="1">
            <a:prstTxWarp prst="textNoShape">
              <a:avLst/>
            </a:prstTxWarp>
            <a:spAutoFit/>
          </a:bodyPr>
          <a:lstStyle>
            <a:lvl1pPr marL="278130" marR="0" lvl="0" indent="26670" algn="l" rtl="0" eaLnBrk="0" fontAlgn="base" hangingPunct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4266"/>
              </a:buClr>
              <a:buSzPct val="100000"/>
              <a:buFont typeface="Noto Sans Symbols"/>
              <a:buChar char="▪"/>
              <a:defRPr sz="1920" b="0" i="0" u="none" strike="noStrike" cap="none">
                <a:solidFill>
                  <a:srgbClr val="004266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Arial"/>
                <a:sym typeface="Arial"/>
              </a:defRPr>
            </a:lvl1pPr>
            <a:lvl2pPr marL="891540" marR="0" lvl="1" indent="-175260" algn="l" rtl="0" eaLnBrk="0" fontAlgn="base" hangingPunct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4266"/>
              </a:buClr>
              <a:buSzPct val="100000"/>
              <a:buFont typeface="Arial"/>
              <a:buChar char="•"/>
              <a:defRPr sz="2160" b="0" i="0" u="none" strike="noStrike" cap="none">
                <a:solidFill>
                  <a:srgbClr val="004266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Arial"/>
                <a:sym typeface="Arial"/>
              </a:defRPr>
            </a:lvl2pPr>
            <a:lvl3pPr marL="1371600" marR="0" lvl="2" indent="30480" algn="l" rtl="0" eaLnBrk="0" fontAlgn="base" hangingPunct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2160" b="0" i="0" u="none" strike="noStrike" cap="none">
                <a:solidFill>
                  <a:schemeClr val="dk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Arial"/>
                <a:sym typeface="Arial"/>
              </a:defRPr>
            </a:lvl3pPr>
            <a:lvl4pPr marL="1920240" marR="0" lvl="3" indent="30480" algn="l" rtl="0" eaLnBrk="0" fontAlgn="base" hangingPunct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2160" b="0" i="0" u="none" strike="noStrike" cap="none">
                <a:solidFill>
                  <a:schemeClr val="dk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Arial"/>
                <a:sym typeface="Arial"/>
              </a:defRPr>
            </a:lvl4pPr>
            <a:lvl5pPr marL="2468880" marR="0" lvl="4" indent="30480" algn="l" rtl="0" eaLnBrk="0" fontAlgn="base" hangingPunct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160" b="0" i="0" u="none" strike="noStrike" cap="none">
                <a:solidFill>
                  <a:schemeClr val="dk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Arial"/>
                <a:sym typeface="Arial"/>
              </a:defRPr>
            </a:lvl5pPr>
            <a:lvl6pPr marL="3017520" marR="0" lvl="5" indent="30480" algn="l" rtl="0" fontAlgn="base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566160" marR="0" lvl="6" indent="30480" algn="l" rtl="0" fontAlgn="base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114800" marR="0" lvl="7" indent="30480" algn="l" rtl="0" fontAlgn="base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663440" marR="0" lvl="8" indent="30480" algn="l" rtl="0" fontAlgn="base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11150" indent="-171450" latinLnBrk="0">
              <a:buClr>
                <a:schemeClr val="dk1"/>
              </a:buClr>
              <a:buSzPts val="1400"/>
            </a:pPr>
            <a:r>
              <a:rPr lang="en-US" altLang="ko-KR" sz="1600" dirty="0" err="1"/>
              <a:t>SparseChem</a:t>
            </a:r>
            <a:r>
              <a:rPr lang="en-US" altLang="ko-KR" sz="1600" dirty="0"/>
              <a:t>: Base Model for MELLODY</a:t>
            </a:r>
            <a:br>
              <a:rPr lang="en-US" altLang="ko-KR" sz="1600" dirty="0"/>
            </a:br>
            <a:r>
              <a:rPr lang="en-US" altLang="ko-KR" sz="1600" dirty="0"/>
              <a:t>- Multi-task learning</a:t>
            </a:r>
            <a:br>
              <a:rPr lang="en-US" altLang="ko-KR" sz="1600" dirty="0"/>
            </a:br>
            <a:r>
              <a:rPr lang="en-US" altLang="ko-KR" sz="1600" dirty="0"/>
              <a:t>- </a:t>
            </a:r>
            <a:r>
              <a:rPr lang="ko-KR" altLang="en-US" sz="1600" dirty="0"/>
              <a:t>단일 파트너의 기본 모델과 글로벌 모델로 사용</a:t>
            </a:r>
            <a:endParaRPr lang="en-US" altLang="ko-KR" sz="1600" dirty="0"/>
          </a:p>
          <a:p>
            <a:pPr marL="311150" indent="-171450" latinLnBrk="0">
              <a:buClr>
                <a:schemeClr val="dk1"/>
              </a:buClr>
              <a:buSzPts val="1400"/>
            </a:pPr>
            <a:r>
              <a:rPr lang="en-US" altLang="ko-KR" sz="1600" dirty="0"/>
              <a:t>Federated Model: Private Head and Common Trunk</a:t>
            </a:r>
            <a:br>
              <a:rPr lang="en-US" altLang="ko-KR" sz="1600" dirty="0"/>
            </a:br>
            <a:r>
              <a:rPr lang="en-US" altLang="ko-KR" sz="1600" dirty="0"/>
              <a:t>- </a:t>
            </a:r>
            <a:r>
              <a:rPr lang="ko-KR" altLang="en-US" sz="1600" dirty="0"/>
              <a:t>각 파트너는 </a:t>
            </a:r>
            <a:r>
              <a:rPr lang="en-US" altLang="ko-KR" sz="1600" dirty="0"/>
              <a:t>private head</a:t>
            </a:r>
            <a:r>
              <a:rPr lang="ko-KR" altLang="en-US" sz="1600" dirty="0" err="1"/>
              <a:t>를</a:t>
            </a:r>
            <a:r>
              <a:rPr lang="ko-KR" altLang="en-US" sz="1600" dirty="0"/>
              <a:t> 가지고 비공개해야 서로 다른 작업을 가질 수 있음</a:t>
            </a:r>
            <a:br>
              <a:rPr lang="en-US" altLang="ko-KR" sz="1600" dirty="0"/>
            </a:br>
            <a:r>
              <a:rPr lang="en-US" altLang="ko-KR" sz="1600" dirty="0"/>
              <a:t>- common trunk weights</a:t>
            </a:r>
            <a:r>
              <a:rPr lang="ko-KR" altLang="en-US" sz="1600" dirty="0"/>
              <a:t>는 암호화된 집계 방법을 사용하여 모든 파트너가 공동으로 훈련</a:t>
            </a:r>
            <a:br>
              <a:rPr lang="en-US" altLang="ko-KR" sz="1600" dirty="0"/>
            </a:br>
            <a:r>
              <a:rPr lang="en-US" altLang="ko-KR" sz="1600" dirty="0"/>
              <a:t>-</a:t>
            </a:r>
            <a:r>
              <a:rPr lang="ko-KR" altLang="en-US" sz="1600" dirty="0"/>
              <a:t> 연합학습 후</a:t>
            </a:r>
            <a:r>
              <a:rPr lang="en-US" altLang="ko-KR" sz="1600" dirty="0"/>
              <a:t>,</a:t>
            </a:r>
            <a:r>
              <a:rPr lang="ko-KR" altLang="en-US" sz="1600" dirty="0"/>
              <a:t> 각 파트너의 모델은 </a:t>
            </a:r>
            <a:r>
              <a:rPr lang="en-US" altLang="ko-KR" sz="1600" dirty="0"/>
              <a:t>common trunk</a:t>
            </a:r>
            <a:r>
              <a:rPr lang="ko-KR" altLang="en-US" sz="1600" dirty="0"/>
              <a:t>와 </a:t>
            </a:r>
            <a:r>
              <a:rPr lang="en-US" altLang="ko-KR" sz="1600" dirty="0"/>
              <a:t>private head</a:t>
            </a:r>
            <a:r>
              <a:rPr lang="ko-KR" altLang="en-US" sz="1600" dirty="0" err="1"/>
              <a:t>를</a:t>
            </a:r>
            <a:r>
              <a:rPr lang="ko-KR" altLang="en-US" sz="1600" dirty="0"/>
              <a:t> 쌓는 것으로 구성</a:t>
            </a:r>
            <a:endParaRPr lang="en-US" altLang="ko-KR" sz="1600" dirty="0"/>
          </a:p>
          <a:p>
            <a:pPr marL="311150" indent="-171450" latinLnBrk="0">
              <a:buClr>
                <a:schemeClr val="dk1"/>
              </a:buClr>
              <a:buSzPts val="1400"/>
            </a:pPr>
            <a:r>
              <a:rPr lang="en-US" altLang="ko-KR" sz="1600" dirty="0"/>
              <a:t>Catalogue Fusion Model</a:t>
            </a:r>
            <a:br>
              <a:rPr lang="en-US" altLang="ko-KR" sz="1600" dirty="0"/>
            </a:br>
            <a:r>
              <a:rPr lang="en-US" altLang="ko-KR" sz="1600" dirty="0"/>
              <a:t>- </a:t>
            </a:r>
            <a:r>
              <a:rPr lang="ko-KR" altLang="en-US" sz="1600" dirty="0"/>
              <a:t>일부 파트너끼리 공유할 일부 작업에 대해 모든 </a:t>
            </a:r>
            <a:r>
              <a:rPr lang="en-US" altLang="ko-KR" sz="1600" dirty="0"/>
              <a:t>weights</a:t>
            </a:r>
            <a:r>
              <a:rPr lang="ko-KR" altLang="en-US" sz="1600" dirty="0"/>
              <a:t> 공유 </a:t>
            </a:r>
            <a:r>
              <a:rPr lang="en-US" altLang="ko-KR" sz="1600" dirty="0"/>
              <a:t>=&gt;</a:t>
            </a:r>
            <a:r>
              <a:rPr lang="ko-KR" altLang="en-US" sz="1600" dirty="0"/>
              <a:t> 모델 성능 향상 가능</a:t>
            </a:r>
            <a:endParaRPr lang="en-US" altLang="ko-KR" sz="1600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E5F2774-6F6B-B2B9-EBA1-44D7A2E72B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673" y="3988959"/>
            <a:ext cx="5779468" cy="244396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4C8132F-8185-6025-38BC-13D74DA72717}"/>
              </a:ext>
            </a:extLst>
          </p:cNvPr>
          <p:cNvSpPr txBox="1"/>
          <p:nvPr/>
        </p:nvSpPr>
        <p:spPr>
          <a:xfrm>
            <a:off x="646611" y="1114548"/>
            <a:ext cx="1105140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Models</a:t>
            </a:r>
          </a:p>
          <a:p>
            <a:pPr marL="285750" indent="-285750">
              <a:buFontTx/>
              <a:buChar char="-"/>
            </a:pPr>
            <a:endParaRPr lang="en-US" altLang="ko-KR" sz="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2E17D9B-8F57-50DD-39C0-74E4FDE5F2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5090" y="3904718"/>
            <a:ext cx="4368800" cy="252820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E99897D-AC19-CF78-76F6-991932F6AE10}"/>
              </a:ext>
            </a:extLst>
          </p:cNvPr>
          <p:cNvSpPr txBox="1"/>
          <p:nvPr/>
        </p:nvSpPr>
        <p:spPr>
          <a:xfrm>
            <a:off x="8063405" y="6386401"/>
            <a:ext cx="2056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Multi-task learning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5453471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>
            <a:extLst>
              <a:ext uri="{FF2B5EF4-FFF2-40B4-BE49-F238E27FC236}">
                <a16:creationId xmlns:a16="http://schemas.microsoft.com/office/drawing/2014/main" id="{85B1C202-8CA8-4AC4-8D4A-D7849B036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34963"/>
            <a:ext cx="10972800" cy="427037"/>
          </a:xfrm>
        </p:spPr>
        <p:txBody>
          <a:bodyPr/>
          <a:lstStyle/>
          <a:p>
            <a:pPr latinLnBrk="1"/>
            <a:r>
              <a:rPr lang="en-US" altLang="ko-KR" sz="3200" dirty="0"/>
              <a:t>Federated Learning in Healthcare</a:t>
            </a:r>
            <a:endParaRPr lang="ko-KR" altLang="en-US" sz="3200" dirty="0"/>
          </a:p>
        </p:txBody>
      </p:sp>
      <p:sp>
        <p:nvSpPr>
          <p:cNvPr id="72" name="슬라이드 번호 개체 틀 3">
            <a:extLst>
              <a:ext uri="{FF2B5EF4-FFF2-40B4-BE49-F238E27FC236}">
                <a16:creationId xmlns:a16="http://schemas.microsoft.com/office/drawing/2014/main" id="{5F53B37C-BC48-EC2B-EF3D-3068C877FAFC}"/>
              </a:ext>
            </a:extLst>
          </p:cNvPr>
          <p:cNvSpPr txBox="1">
            <a:spLocks/>
          </p:cNvSpPr>
          <p:nvPr/>
        </p:nvSpPr>
        <p:spPr>
          <a:xfrm>
            <a:off x="11213839" y="6433907"/>
            <a:ext cx="812800" cy="274320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2842D337-1174-134E-9354-6DE4CC7ABE7B}" type="slidenum">
              <a:rPr lang="en-US" sz="1440" smtClean="0">
                <a:solidFill>
                  <a:schemeClr val="tx2"/>
                </a:solidFill>
              </a:rPr>
              <a:pPr algn="r"/>
              <a:t>24</a:t>
            </a:fld>
            <a:endParaRPr lang="en-US" sz="1440">
              <a:solidFill>
                <a:schemeClr val="tx2"/>
              </a:solidFill>
            </a:endParaRPr>
          </a:p>
        </p:txBody>
      </p:sp>
      <p:sp>
        <p:nvSpPr>
          <p:cNvPr id="2" name="Google Shape;260;p3">
            <a:extLst>
              <a:ext uri="{FF2B5EF4-FFF2-40B4-BE49-F238E27FC236}">
                <a16:creationId xmlns:a16="http://schemas.microsoft.com/office/drawing/2014/main" id="{6F5AC015-A789-B2D3-D4C9-04BC5225624F}"/>
              </a:ext>
            </a:extLst>
          </p:cNvPr>
          <p:cNvSpPr txBox="1">
            <a:spLocks/>
          </p:cNvSpPr>
          <p:nvPr/>
        </p:nvSpPr>
        <p:spPr bwMode="auto">
          <a:xfrm>
            <a:off x="646611" y="1454365"/>
            <a:ext cx="10898778" cy="32495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spcFirstLastPara="1" vert="horz" wrap="square" lIns="91375" tIns="45675" rIns="91375" bIns="45675" numCol="1" anchor="t" anchorCtr="0" compatLnSpc="1">
            <a:prstTxWarp prst="textNoShape">
              <a:avLst/>
            </a:prstTxWarp>
            <a:spAutoFit/>
          </a:bodyPr>
          <a:lstStyle>
            <a:lvl1pPr marL="278130" marR="0" lvl="0" indent="26670" algn="l" rtl="0" eaLnBrk="0" fontAlgn="base" hangingPunct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4266"/>
              </a:buClr>
              <a:buSzPct val="100000"/>
              <a:buFont typeface="Noto Sans Symbols"/>
              <a:buChar char="▪"/>
              <a:defRPr sz="1920" b="0" i="0" u="none" strike="noStrike" cap="none">
                <a:solidFill>
                  <a:srgbClr val="004266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Arial"/>
                <a:sym typeface="Arial"/>
              </a:defRPr>
            </a:lvl1pPr>
            <a:lvl2pPr marL="891540" marR="0" lvl="1" indent="-175260" algn="l" rtl="0" eaLnBrk="0" fontAlgn="base" hangingPunct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4266"/>
              </a:buClr>
              <a:buSzPct val="100000"/>
              <a:buFont typeface="Arial"/>
              <a:buChar char="•"/>
              <a:defRPr sz="2160" b="0" i="0" u="none" strike="noStrike" cap="none">
                <a:solidFill>
                  <a:srgbClr val="004266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Arial"/>
                <a:sym typeface="Arial"/>
              </a:defRPr>
            </a:lvl2pPr>
            <a:lvl3pPr marL="1371600" marR="0" lvl="2" indent="30480" algn="l" rtl="0" eaLnBrk="0" fontAlgn="base" hangingPunct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2160" b="0" i="0" u="none" strike="noStrike" cap="none">
                <a:solidFill>
                  <a:schemeClr val="dk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Arial"/>
                <a:sym typeface="Arial"/>
              </a:defRPr>
            </a:lvl3pPr>
            <a:lvl4pPr marL="1920240" marR="0" lvl="3" indent="30480" algn="l" rtl="0" eaLnBrk="0" fontAlgn="base" hangingPunct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2160" b="0" i="0" u="none" strike="noStrike" cap="none">
                <a:solidFill>
                  <a:schemeClr val="dk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Arial"/>
                <a:sym typeface="Arial"/>
              </a:defRPr>
            </a:lvl4pPr>
            <a:lvl5pPr marL="2468880" marR="0" lvl="4" indent="30480" algn="l" rtl="0" eaLnBrk="0" fontAlgn="base" hangingPunct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160" b="0" i="0" u="none" strike="noStrike" cap="none">
                <a:solidFill>
                  <a:schemeClr val="dk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Arial"/>
                <a:sym typeface="Arial"/>
              </a:defRPr>
            </a:lvl5pPr>
            <a:lvl6pPr marL="3017520" marR="0" lvl="5" indent="30480" algn="l" rtl="0" fontAlgn="base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566160" marR="0" lvl="6" indent="30480" algn="l" rtl="0" fontAlgn="base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114800" marR="0" lvl="7" indent="30480" algn="l" rtl="0" fontAlgn="base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663440" marR="0" lvl="8" indent="30480" algn="l" rtl="0" fontAlgn="base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11150" indent="-171450" latinLnBrk="0">
              <a:buClr>
                <a:schemeClr val="dk1"/>
              </a:buClr>
              <a:buSzPts val="1400"/>
            </a:pPr>
            <a:r>
              <a:rPr lang="ko-KR" altLang="en-US" sz="1600" dirty="0"/>
              <a:t>개인 정보보호 연합학습을 위한 인프라로 클라우드 환경 선택 </a:t>
            </a:r>
            <a:r>
              <a:rPr lang="en-US" altLang="ko-KR" sz="1600" dirty="0"/>
              <a:t>=&gt;</a:t>
            </a:r>
            <a:r>
              <a:rPr lang="ko-KR" altLang="en-US" sz="1600" dirty="0"/>
              <a:t> </a:t>
            </a:r>
            <a:r>
              <a:rPr lang="en-US" altLang="ko-KR" sz="1600" dirty="0"/>
              <a:t>AWS</a:t>
            </a:r>
          </a:p>
          <a:p>
            <a:pPr marL="311150" indent="-171450" latinLnBrk="0">
              <a:buClr>
                <a:schemeClr val="dk1"/>
              </a:buClr>
              <a:buSzPts val="1400"/>
            </a:pPr>
            <a:r>
              <a:rPr lang="en-US" altLang="ko-KR" sz="1600" dirty="0"/>
              <a:t>orchestration account</a:t>
            </a:r>
            <a:br>
              <a:rPr lang="en-US" altLang="ko-KR" sz="1600" dirty="0"/>
            </a:br>
            <a:r>
              <a:rPr lang="en-US" altLang="ko-KR" sz="1600" dirty="0"/>
              <a:t>- Kubernetes </a:t>
            </a:r>
            <a:r>
              <a:rPr lang="ko-KR" altLang="en-US" sz="1600" dirty="0"/>
              <a:t>클러스터 설정</a:t>
            </a:r>
            <a:br>
              <a:rPr lang="en-US" altLang="ko-KR" sz="1600" dirty="0"/>
            </a:br>
            <a:r>
              <a:rPr lang="en-US" altLang="ko-KR" sz="1600" dirty="0"/>
              <a:t>-</a:t>
            </a:r>
            <a:r>
              <a:rPr lang="ko-KR" altLang="en-US" sz="1600" dirty="0"/>
              <a:t> 버전 제어 시스템</a:t>
            </a:r>
            <a:r>
              <a:rPr lang="en-US" altLang="ko-KR" sz="1600" dirty="0"/>
              <a:t>, </a:t>
            </a:r>
            <a:r>
              <a:rPr lang="ko-KR" altLang="en-US" sz="1600" dirty="0"/>
              <a:t>공개 키 인프라</a:t>
            </a:r>
            <a:r>
              <a:rPr lang="en-US" altLang="ko-KR" sz="1600" dirty="0"/>
              <a:t>(</a:t>
            </a:r>
            <a:r>
              <a:rPr lang="en" altLang="ko-KR" sz="1600" dirty="0"/>
              <a:t>PKI) </a:t>
            </a:r>
            <a:r>
              <a:rPr lang="ko-KR" altLang="en-US" sz="1600" dirty="0"/>
              <a:t>설정</a:t>
            </a:r>
            <a:r>
              <a:rPr lang="en-US" altLang="ko-KR" sz="1600" dirty="0"/>
              <a:t>, </a:t>
            </a:r>
            <a:r>
              <a:rPr lang="ko-KR" altLang="en-US" sz="1600" dirty="0"/>
              <a:t>비용 집계 및 비용 보고 서비스를 제공</a:t>
            </a:r>
            <a:endParaRPr lang="en-US" altLang="ko-KR" sz="1600" dirty="0"/>
          </a:p>
          <a:p>
            <a:pPr marL="311150" indent="-171450" latinLnBrk="0">
              <a:buClr>
                <a:schemeClr val="dk1"/>
              </a:buClr>
              <a:buSzPts val="1400"/>
            </a:pPr>
            <a:r>
              <a:rPr lang="en-US" altLang="ko-KR" sz="1600" dirty="0"/>
              <a:t>central ML account</a:t>
            </a:r>
            <a:br>
              <a:rPr lang="en-US" altLang="ko-KR" sz="1600" dirty="0"/>
            </a:br>
            <a:r>
              <a:rPr lang="en-US" altLang="ko-KR" sz="1600" dirty="0"/>
              <a:t>-</a:t>
            </a:r>
            <a:r>
              <a:rPr lang="ko-KR" altLang="en-US" sz="1600" dirty="0"/>
              <a:t> </a:t>
            </a:r>
            <a:r>
              <a:rPr lang="en-US" altLang="ko-KR" sz="1600" dirty="0"/>
              <a:t>Model Dispatcher: </a:t>
            </a:r>
            <a:r>
              <a:rPr lang="ko-KR" altLang="en-US" sz="1600" dirty="0"/>
              <a:t>모델 배포 및 실행 관리 시스템</a:t>
            </a:r>
            <a:endParaRPr lang="en-US" altLang="ko-KR" sz="1600" dirty="0"/>
          </a:p>
          <a:p>
            <a:pPr marL="311150" indent="-171450" latinLnBrk="0">
              <a:buClr>
                <a:schemeClr val="dk1"/>
              </a:buClr>
              <a:buSzPts val="1400"/>
            </a:pPr>
            <a:r>
              <a:rPr lang="en-US" altLang="ko-KR" sz="1600" dirty="0" err="1"/>
              <a:t>Owkin</a:t>
            </a:r>
            <a:r>
              <a:rPr lang="ko-KR" altLang="en-US" sz="1600" dirty="0"/>
              <a:t>에서 </a:t>
            </a:r>
            <a:r>
              <a:rPr lang="en-US" altLang="ko-KR" sz="1600" dirty="0"/>
              <a:t>AWS </a:t>
            </a:r>
            <a:r>
              <a:rPr lang="ko-KR" altLang="en-US" sz="1600" dirty="0"/>
              <a:t>계정 관리</a:t>
            </a:r>
            <a:endParaRPr lang="en-US" altLang="ko-KR" sz="1600" dirty="0"/>
          </a:p>
          <a:p>
            <a:pPr marL="311150" indent="-171450" latinLnBrk="0">
              <a:buClr>
                <a:schemeClr val="dk1"/>
              </a:buClr>
              <a:buSzPts val="1400"/>
            </a:pPr>
            <a:r>
              <a:rPr lang="ko-KR" altLang="en-US" sz="1600" dirty="0"/>
              <a:t>각 제약 파트너들의 데이터는 보안 </a:t>
            </a:r>
            <a:r>
              <a:rPr lang="en-US" altLang="ko-KR" sz="1600" dirty="0"/>
              <a:t>S3</a:t>
            </a:r>
            <a:r>
              <a:rPr lang="ko-KR" altLang="en-US" sz="1600" dirty="0"/>
              <a:t> 버킷에 저장되며</a:t>
            </a:r>
            <a:r>
              <a:rPr lang="en-US" altLang="ko-KR" sz="1600" dirty="0"/>
              <a:t>,</a:t>
            </a:r>
            <a:r>
              <a:rPr lang="ko-KR" altLang="en-US" sz="1600" dirty="0"/>
              <a:t> 제약 사설 </a:t>
            </a:r>
            <a:r>
              <a:rPr lang="en-US" altLang="ko-KR" sz="1600" dirty="0"/>
              <a:t>VPC</a:t>
            </a:r>
            <a:r>
              <a:rPr lang="ko-KR" altLang="en-US" sz="1600" dirty="0"/>
              <a:t>와 공유 </a:t>
            </a:r>
            <a:r>
              <a:rPr lang="en-US" altLang="ko-KR" sz="1600" dirty="0"/>
              <a:t>VPC</a:t>
            </a:r>
            <a:r>
              <a:rPr lang="ko-KR" altLang="en-US" sz="1600" dirty="0"/>
              <a:t> 모두 인터넷 접근 불가</a:t>
            </a:r>
            <a:br>
              <a:rPr lang="en-US" altLang="ko-KR" sz="1600" dirty="0"/>
            </a:br>
            <a:r>
              <a:rPr lang="en-US" altLang="ko-KR" sz="1600" dirty="0"/>
              <a:t>=&gt;</a:t>
            </a:r>
            <a:r>
              <a:rPr lang="ko-KR" altLang="en-US" sz="1600" dirty="0"/>
              <a:t> 해킹 방지</a:t>
            </a:r>
            <a:endParaRPr lang="en-US" altLang="ko-KR" sz="1600" dirty="0"/>
          </a:p>
          <a:p>
            <a:pPr marL="311150" indent="-171450" latinLnBrk="0">
              <a:buClr>
                <a:schemeClr val="dk1"/>
              </a:buClr>
              <a:buSzPts val="1400"/>
            </a:pPr>
            <a:r>
              <a:rPr lang="en-US" altLang="ko-KR" sz="1600" dirty="0"/>
              <a:t>CloudWatch</a:t>
            </a:r>
            <a:r>
              <a:rPr lang="ko-KR" altLang="en-US" sz="1600" dirty="0" err="1"/>
              <a:t>를</a:t>
            </a:r>
            <a:r>
              <a:rPr lang="ko-KR" altLang="en-US" sz="1600" dirty="0"/>
              <a:t> 사용하여 </a:t>
            </a:r>
            <a:r>
              <a:rPr lang="en-US" altLang="ko-KR" sz="1600" dirty="0"/>
              <a:t>AWS</a:t>
            </a:r>
            <a:r>
              <a:rPr lang="ko-KR" altLang="en-US" sz="1600" dirty="0"/>
              <a:t> 서비스 상태와 보안 문제 모니터링</a:t>
            </a:r>
            <a:endParaRPr lang="en-US" altLang="ko-KR" sz="1600" dirty="0"/>
          </a:p>
          <a:p>
            <a:pPr marL="311150" indent="-171450" latinLnBrk="0">
              <a:buClr>
                <a:schemeClr val="dk1"/>
              </a:buClr>
              <a:buSzPts val="1400"/>
            </a:pPr>
            <a:endParaRPr lang="en-US" altLang="ko-KR" sz="1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C8132F-8185-6025-38BC-13D74DA72717}"/>
              </a:ext>
            </a:extLst>
          </p:cNvPr>
          <p:cNvSpPr txBox="1"/>
          <p:nvPr/>
        </p:nvSpPr>
        <p:spPr>
          <a:xfrm>
            <a:off x="646611" y="1114548"/>
            <a:ext cx="1105140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MELLODY Platform</a:t>
            </a:r>
          </a:p>
          <a:p>
            <a:pPr marL="285750" indent="-285750">
              <a:buFontTx/>
              <a:buChar char="-"/>
            </a:pPr>
            <a:endParaRPr lang="en-US" altLang="ko-KR" sz="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37921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>
            <a:extLst>
              <a:ext uri="{FF2B5EF4-FFF2-40B4-BE49-F238E27FC236}">
                <a16:creationId xmlns:a16="http://schemas.microsoft.com/office/drawing/2014/main" id="{85B1C202-8CA8-4AC4-8D4A-D7849B036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34963"/>
            <a:ext cx="10972800" cy="427037"/>
          </a:xfrm>
        </p:spPr>
        <p:txBody>
          <a:bodyPr/>
          <a:lstStyle/>
          <a:p>
            <a:pPr latinLnBrk="1"/>
            <a:r>
              <a:rPr lang="en-US" altLang="ko-KR" sz="3200" dirty="0"/>
              <a:t>Federated Learning in Healthcare</a:t>
            </a:r>
            <a:endParaRPr lang="ko-KR" altLang="en-US" sz="3200" dirty="0"/>
          </a:p>
        </p:txBody>
      </p:sp>
      <p:sp>
        <p:nvSpPr>
          <p:cNvPr id="72" name="슬라이드 번호 개체 틀 3">
            <a:extLst>
              <a:ext uri="{FF2B5EF4-FFF2-40B4-BE49-F238E27FC236}">
                <a16:creationId xmlns:a16="http://schemas.microsoft.com/office/drawing/2014/main" id="{5F53B37C-BC48-EC2B-EF3D-3068C877FAFC}"/>
              </a:ext>
            </a:extLst>
          </p:cNvPr>
          <p:cNvSpPr txBox="1">
            <a:spLocks/>
          </p:cNvSpPr>
          <p:nvPr/>
        </p:nvSpPr>
        <p:spPr>
          <a:xfrm>
            <a:off x="11213839" y="6433907"/>
            <a:ext cx="812800" cy="274320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2842D337-1174-134E-9354-6DE4CC7ABE7B}" type="slidenum">
              <a:rPr lang="en-US" sz="1440" smtClean="0">
                <a:solidFill>
                  <a:schemeClr val="tx2"/>
                </a:solidFill>
              </a:rPr>
              <a:pPr algn="r"/>
              <a:t>25</a:t>
            </a:fld>
            <a:endParaRPr lang="en-US" sz="1440">
              <a:solidFill>
                <a:schemeClr val="tx2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C8132F-8185-6025-38BC-13D74DA72717}"/>
              </a:ext>
            </a:extLst>
          </p:cNvPr>
          <p:cNvSpPr txBox="1"/>
          <p:nvPr/>
        </p:nvSpPr>
        <p:spPr>
          <a:xfrm>
            <a:off x="646611" y="1114548"/>
            <a:ext cx="1105140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MELLODY Platform</a:t>
            </a:r>
          </a:p>
          <a:p>
            <a:pPr marL="285750" indent="-285750">
              <a:buFontTx/>
              <a:buChar char="-"/>
            </a:pPr>
            <a:endParaRPr lang="en-US" altLang="ko-KR" sz="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6CBE542-BE3D-4B8C-1AC3-918D59C2C3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8851" y="1272393"/>
            <a:ext cx="4975029" cy="4131242"/>
          </a:xfrm>
          <a:prstGeom prst="rect">
            <a:avLst/>
          </a:prstGeom>
        </p:spPr>
      </p:pic>
      <p:sp>
        <p:nvSpPr>
          <p:cNvPr id="6" name="Google Shape;260;p3">
            <a:extLst>
              <a:ext uri="{FF2B5EF4-FFF2-40B4-BE49-F238E27FC236}">
                <a16:creationId xmlns:a16="http://schemas.microsoft.com/office/drawing/2014/main" id="{B2B43465-F7EF-08A4-1C9F-B0AAB9BFA527}"/>
              </a:ext>
            </a:extLst>
          </p:cNvPr>
          <p:cNvSpPr txBox="1">
            <a:spLocks/>
          </p:cNvSpPr>
          <p:nvPr/>
        </p:nvSpPr>
        <p:spPr bwMode="auto">
          <a:xfrm>
            <a:off x="646610" y="1454365"/>
            <a:ext cx="6568106" cy="3367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spcFirstLastPara="1" vert="horz" wrap="square" lIns="91375" tIns="45675" rIns="91375" bIns="45675" numCol="1" anchor="t" anchorCtr="0" compatLnSpc="1">
            <a:prstTxWarp prst="textNoShape">
              <a:avLst/>
            </a:prstTxWarp>
            <a:spAutoFit/>
          </a:bodyPr>
          <a:lstStyle>
            <a:lvl1pPr marL="278130" marR="0" lvl="0" indent="26670" algn="l" rtl="0" eaLnBrk="0" fontAlgn="base" hangingPunct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4266"/>
              </a:buClr>
              <a:buSzPct val="100000"/>
              <a:buFont typeface="Noto Sans Symbols"/>
              <a:buChar char="▪"/>
              <a:defRPr sz="1920" b="0" i="0" u="none" strike="noStrike" cap="none">
                <a:solidFill>
                  <a:srgbClr val="004266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Arial"/>
                <a:sym typeface="Arial"/>
              </a:defRPr>
            </a:lvl1pPr>
            <a:lvl2pPr marL="891540" marR="0" lvl="1" indent="-175260" algn="l" rtl="0" eaLnBrk="0" fontAlgn="base" hangingPunct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4266"/>
              </a:buClr>
              <a:buSzPct val="100000"/>
              <a:buFont typeface="Arial"/>
              <a:buChar char="•"/>
              <a:defRPr sz="2160" b="0" i="0" u="none" strike="noStrike" cap="none">
                <a:solidFill>
                  <a:srgbClr val="004266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Arial"/>
                <a:sym typeface="Arial"/>
              </a:defRPr>
            </a:lvl2pPr>
            <a:lvl3pPr marL="1371600" marR="0" lvl="2" indent="30480" algn="l" rtl="0" eaLnBrk="0" fontAlgn="base" hangingPunct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2160" b="0" i="0" u="none" strike="noStrike" cap="none">
                <a:solidFill>
                  <a:schemeClr val="dk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Arial"/>
                <a:sym typeface="Arial"/>
              </a:defRPr>
            </a:lvl3pPr>
            <a:lvl4pPr marL="1920240" marR="0" lvl="3" indent="30480" algn="l" rtl="0" eaLnBrk="0" fontAlgn="base" hangingPunct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2160" b="0" i="0" u="none" strike="noStrike" cap="none">
                <a:solidFill>
                  <a:schemeClr val="dk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Arial"/>
                <a:sym typeface="Arial"/>
              </a:defRPr>
            </a:lvl4pPr>
            <a:lvl5pPr marL="2468880" marR="0" lvl="4" indent="30480" algn="l" rtl="0" eaLnBrk="0" fontAlgn="base" hangingPunct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160" b="0" i="0" u="none" strike="noStrike" cap="none">
                <a:solidFill>
                  <a:schemeClr val="dk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Arial"/>
                <a:sym typeface="Arial"/>
              </a:defRPr>
            </a:lvl5pPr>
            <a:lvl6pPr marL="3017520" marR="0" lvl="5" indent="30480" algn="l" rtl="0" fontAlgn="base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566160" marR="0" lvl="6" indent="30480" algn="l" rtl="0" fontAlgn="base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114800" marR="0" lvl="7" indent="30480" algn="l" rtl="0" fontAlgn="base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663440" marR="0" lvl="8" indent="30480" algn="l" rtl="0" fontAlgn="base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11150" indent="-171450" latinLnBrk="0">
              <a:buClr>
                <a:schemeClr val="dk1"/>
              </a:buClr>
              <a:buSzPts val="1400"/>
            </a:pPr>
            <a:r>
              <a:rPr lang="en-US" altLang="ko-KR" sz="1600" dirty="0"/>
              <a:t>Connect-Backend</a:t>
            </a:r>
            <a:br>
              <a:rPr lang="en-US" altLang="ko-KR" sz="1600" dirty="0"/>
            </a:br>
            <a:r>
              <a:rPr lang="en-US" altLang="ko-KR" sz="1600" dirty="0"/>
              <a:t>- Rest API</a:t>
            </a:r>
            <a:r>
              <a:rPr lang="ko-KR" altLang="en-US" sz="1600" dirty="0" err="1"/>
              <a:t>를</a:t>
            </a:r>
            <a:r>
              <a:rPr lang="ko-KR" altLang="en-US" sz="1600" dirty="0"/>
              <a:t> 통해 알고리즘</a:t>
            </a:r>
            <a:r>
              <a:rPr lang="en-US" altLang="ko-KR" sz="1600" dirty="0"/>
              <a:t>,</a:t>
            </a:r>
            <a:r>
              <a:rPr lang="ko-KR" altLang="en-US" sz="1600" dirty="0"/>
              <a:t> 데이터</a:t>
            </a:r>
            <a:r>
              <a:rPr lang="en-US" altLang="ko-KR" sz="1600" dirty="0"/>
              <a:t>,</a:t>
            </a:r>
            <a:r>
              <a:rPr lang="ko-KR" altLang="en-US" sz="1600" dirty="0"/>
              <a:t> 모델 등 저장</a:t>
            </a:r>
            <a:endParaRPr lang="en-US" altLang="ko-KR" sz="1600" dirty="0"/>
          </a:p>
          <a:p>
            <a:pPr marL="311150" indent="-171450" latinLnBrk="0">
              <a:buClr>
                <a:schemeClr val="dk1"/>
              </a:buClr>
              <a:buSzPts val="1400"/>
            </a:pPr>
            <a:endParaRPr lang="en-US" altLang="ko-KR" sz="1600" dirty="0"/>
          </a:p>
          <a:p>
            <a:pPr marL="311150" indent="-171450" latinLnBrk="0">
              <a:buClr>
                <a:schemeClr val="dk1"/>
              </a:buClr>
              <a:buSzPts val="1400"/>
            </a:pPr>
            <a:r>
              <a:rPr lang="en-US" altLang="ko-KR" sz="1600" dirty="0" err="1"/>
              <a:t>Melloflow</a:t>
            </a:r>
            <a:br>
              <a:rPr lang="en-US" altLang="ko-KR" sz="1600" dirty="0"/>
            </a:br>
            <a:r>
              <a:rPr lang="en-US" altLang="ko-KR" sz="1600" dirty="0"/>
              <a:t>- mini-batch </a:t>
            </a:r>
            <a:r>
              <a:rPr lang="ko-KR" altLang="en-US" sz="1600" dirty="0"/>
              <a:t>생성</a:t>
            </a:r>
            <a:r>
              <a:rPr lang="en-US" altLang="ko-KR" sz="1600" dirty="0"/>
              <a:t>,</a:t>
            </a:r>
            <a:r>
              <a:rPr lang="ko-KR" altLang="en-US" sz="1600" dirty="0"/>
              <a:t> 데이터셋</a:t>
            </a:r>
            <a:r>
              <a:rPr lang="en-US" altLang="ko-KR" sz="1600" dirty="0"/>
              <a:t>,</a:t>
            </a:r>
            <a:r>
              <a:rPr lang="ko-KR" altLang="en-US" sz="1600" dirty="0"/>
              <a:t> 알고리즘 등을 제공하는 라이브러리</a:t>
            </a:r>
            <a:endParaRPr lang="en-US" altLang="ko-KR" sz="1600" dirty="0"/>
          </a:p>
          <a:p>
            <a:pPr marL="311150" indent="-171450" latinLnBrk="0">
              <a:buClr>
                <a:schemeClr val="dk1"/>
              </a:buClr>
              <a:buSzPts val="1400"/>
            </a:pPr>
            <a:endParaRPr lang="en-US" altLang="ko-KR" sz="1600" dirty="0"/>
          </a:p>
          <a:p>
            <a:pPr marL="311150" indent="-171450" latinLnBrk="0">
              <a:buClr>
                <a:schemeClr val="dk1"/>
              </a:buClr>
              <a:buSzPts val="1400"/>
            </a:pPr>
            <a:r>
              <a:rPr lang="en-US" altLang="ko-KR" sz="1600" dirty="0"/>
              <a:t>Compute Plan</a:t>
            </a:r>
            <a:br>
              <a:rPr lang="en-US" altLang="ko-KR" sz="1600" dirty="0"/>
            </a:br>
            <a:r>
              <a:rPr lang="en-US" altLang="ko-KR" sz="1600" dirty="0"/>
              <a:t>- </a:t>
            </a:r>
            <a:r>
              <a:rPr lang="ko-KR" altLang="en-US" sz="1600" dirty="0"/>
              <a:t>알고리즘</a:t>
            </a:r>
            <a:r>
              <a:rPr lang="en-US" altLang="ko-KR" sz="1600" dirty="0"/>
              <a:t>,</a:t>
            </a:r>
            <a:r>
              <a:rPr lang="ko-KR" altLang="en-US" sz="1600" dirty="0"/>
              <a:t> 데이터</a:t>
            </a:r>
            <a:r>
              <a:rPr lang="en-US" altLang="ko-KR" sz="1600" dirty="0"/>
              <a:t>,</a:t>
            </a:r>
            <a:r>
              <a:rPr lang="ko-KR" altLang="en-US" sz="1600" dirty="0"/>
              <a:t> 평가 </a:t>
            </a:r>
            <a:r>
              <a:rPr lang="ko-KR" altLang="en-US" sz="1600" dirty="0" err="1"/>
              <a:t>메트릭</a:t>
            </a:r>
            <a:r>
              <a:rPr lang="en-US" altLang="ko-KR" sz="1600" dirty="0"/>
              <a:t>,</a:t>
            </a:r>
            <a:r>
              <a:rPr lang="ko-KR" altLang="en-US" sz="1600" dirty="0"/>
              <a:t> 집계 작업 정의</a:t>
            </a:r>
            <a:br>
              <a:rPr lang="en-US" altLang="ko-KR" sz="1600" dirty="0"/>
            </a:br>
            <a:r>
              <a:rPr lang="en-US" altLang="ko-KR" sz="1600" dirty="0"/>
              <a:t>-</a:t>
            </a:r>
            <a:r>
              <a:rPr lang="ko-KR" altLang="en-US" sz="1600" dirty="0"/>
              <a:t> </a:t>
            </a:r>
            <a:r>
              <a:rPr lang="en-US" altLang="ko-KR" sz="1600" dirty="0" err="1"/>
              <a:t>Melloflow</a:t>
            </a:r>
            <a:r>
              <a:rPr lang="ko-KR" altLang="en-US" sz="1600" dirty="0" err="1"/>
              <a:t>를</a:t>
            </a:r>
            <a:r>
              <a:rPr lang="ko-KR" altLang="en-US" sz="1600" dirty="0"/>
              <a:t> 사용하여 </a:t>
            </a:r>
            <a:r>
              <a:rPr lang="en-US" altLang="ko-KR" sz="1600" dirty="0"/>
              <a:t>mini-batch </a:t>
            </a:r>
            <a:r>
              <a:rPr lang="ko-KR" altLang="en-US" sz="1600" dirty="0"/>
              <a:t>생성</a:t>
            </a:r>
            <a:br>
              <a:rPr lang="en-US" altLang="ko-KR" sz="1600" dirty="0"/>
            </a:br>
            <a:r>
              <a:rPr lang="en-US" altLang="ko-KR" sz="1600" dirty="0"/>
              <a:t>-</a:t>
            </a:r>
            <a:r>
              <a:rPr lang="ko-KR" altLang="en-US" sz="1600" dirty="0"/>
              <a:t> 알고리즘과 </a:t>
            </a:r>
            <a:r>
              <a:rPr lang="ko-KR" altLang="en-US" sz="1600" dirty="0" err="1"/>
              <a:t>메트릭은</a:t>
            </a:r>
            <a:r>
              <a:rPr lang="ko-KR" altLang="en-US" sz="1600" dirty="0"/>
              <a:t> 모든 조직에 공개적으로 공유</a:t>
            </a:r>
            <a:br>
              <a:rPr lang="en-US" altLang="ko-KR" sz="1600" dirty="0"/>
            </a:br>
            <a:r>
              <a:rPr lang="en-US" altLang="ko-KR" sz="1600" dirty="0"/>
              <a:t>-</a:t>
            </a:r>
            <a:r>
              <a:rPr lang="ko-KR" altLang="en-US" sz="1600" dirty="0"/>
              <a:t> 학습을 위한 작업 입력 및 출력 정보는 비공개로 유지</a:t>
            </a:r>
            <a:br>
              <a:rPr lang="en-US" altLang="ko-KR" sz="1600" dirty="0"/>
            </a:br>
            <a:r>
              <a:rPr lang="en-US" altLang="ko-KR" sz="1600" dirty="0"/>
              <a:t>-</a:t>
            </a:r>
            <a:r>
              <a:rPr lang="ko-KR" altLang="en-US" sz="1600" dirty="0"/>
              <a:t> 집계 작업은 중앙 조직에서 실행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10596393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>
            <a:extLst>
              <a:ext uri="{FF2B5EF4-FFF2-40B4-BE49-F238E27FC236}">
                <a16:creationId xmlns:a16="http://schemas.microsoft.com/office/drawing/2014/main" id="{85B1C202-8CA8-4AC4-8D4A-D7849B036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34963"/>
            <a:ext cx="10972800" cy="427037"/>
          </a:xfrm>
        </p:spPr>
        <p:txBody>
          <a:bodyPr/>
          <a:lstStyle/>
          <a:p>
            <a:pPr latinLnBrk="1"/>
            <a:r>
              <a:rPr lang="en-US" altLang="ko-KR" sz="3200" dirty="0"/>
              <a:t>Federated Learning in Healthcare</a:t>
            </a:r>
            <a:endParaRPr lang="ko-KR" altLang="en-US" sz="3200" dirty="0"/>
          </a:p>
        </p:txBody>
      </p:sp>
      <p:sp>
        <p:nvSpPr>
          <p:cNvPr id="72" name="슬라이드 번호 개체 틀 3">
            <a:extLst>
              <a:ext uri="{FF2B5EF4-FFF2-40B4-BE49-F238E27FC236}">
                <a16:creationId xmlns:a16="http://schemas.microsoft.com/office/drawing/2014/main" id="{5F53B37C-BC48-EC2B-EF3D-3068C877FAFC}"/>
              </a:ext>
            </a:extLst>
          </p:cNvPr>
          <p:cNvSpPr txBox="1">
            <a:spLocks/>
          </p:cNvSpPr>
          <p:nvPr/>
        </p:nvSpPr>
        <p:spPr>
          <a:xfrm>
            <a:off x="11213839" y="6433907"/>
            <a:ext cx="812800" cy="274320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2842D337-1174-134E-9354-6DE4CC7ABE7B}" type="slidenum">
              <a:rPr lang="en-US" sz="1440" smtClean="0">
                <a:solidFill>
                  <a:schemeClr val="tx2"/>
                </a:solidFill>
              </a:rPr>
              <a:pPr algn="r"/>
              <a:t>26</a:t>
            </a:fld>
            <a:endParaRPr lang="en-US" sz="1440">
              <a:solidFill>
                <a:schemeClr val="tx2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C8132F-8185-6025-38BC-13D74DA72717}"/>
              </a:ext>
            </a:extLst>
          </p:cNvPr>
          <p:cNvSpPr txBox="1"/>
          <p:nvPr/>
        </p:nvSpPr>
        <p:spPr>
          <a:xfrm>
            <a:off x="646611" y="1114548"/>
            <a:ext cx="1105140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MELLODY Platform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Tools</a:t>
            </a:r>
          </a:p>
          <a:p>
            <a:pPr marL="285750" indent="-285750">
              <a:buFontTx/>
              <a:buChar char="-"/>
            </a:pPr>
            <a:endParaRPr lang="en-US" altLang="ko-KR" sz="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Google Shape;260;p3">
            <a:extLst>
              <a:ext uri="{FF2B5EF4-FFF2-40B4-BE49-F238E27FC236}">
                <a16:creationId xmlns:a16="http://schemas.microsoft.com/office/drawing/2014/main" id="{B2B43465-F7EF-08A4-1C9F-B0AAB9BFA527}"/>
              </a:ext>
            </a:extLst>
          </p:cNvPr>
          <p:cNvSpPr txBox="1">
            <a:spLocks/>
          </p:cNvSpPr>
          <p:nvPr/>
        </p:nvSpPr>
        <p:spPr bwMode="auto">
          <a:xfrm>
            <a:off x="646609" y="1454365"/>
            <a:ext cx="10004643" cy="3185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spcFirstLastPara="1" vert="horz" wrap="square" lIns="91375" tIns="45675" rIns="91375" bIns="45675" numCol="1" anchor="t" anchorCtr="0" compatLnSpc="1">
            <a:prstTxWarp prst="textNoShape">
              <a:avLst/>
            </a:prstTxWarp>
            <a:spAutoFit/>
          </a:bodyPr>
          <a:lstStyle>
            <a:lvl1pPr marL="278130" marR="0" lvl="0" indent="26670" algn="l" rtl="0" eaLnBrk="0" fontAlgn="base" hangingPunct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4266"/>
              </a:buClr>
              <a:buSzPct val="100000"/>
              <a:buFont typeface="Noto Sans Symbols"/>
              <a:buChar char="▪"/>
              <a:defRPr sz="1920" b="0" i="0" u="none" strike="noStrike" cap="none">
                <a:solidFill>
                  <a:srgbClr val="004266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Arial"/>
                <a:sym typeface="Arial"/>
              </a:defRPr>
            </a:lvl1pPr>
            <a:lvl2pPr marL="891540" marR="0" lvl="1" indent="-175260" algn="l" rtl="0" eaLnBrk="0" fontAlgn="base" hangingPunct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4266"/>
              </a:buClr>
              <a:buSzPct val="100000"/>
              <a:buFont typeface="Arial"/>
              <a:buChar char="•"/>
              <a:defRPr sz="2160" b="0" i="0" u="none" strike="noStrike" cap="none">
                <a:solidFill>
                  <a:srgbClr val="004266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Arial"/>
                <a:sym typeface="Arial"/>
              </a:defRPr>
            </a:lvl2pPr>
            <a:lvl3pPr marL="1371600" marR="0" lvl="2" indent="30480" algn="l" rtl="0" eaLnBrk="0" fontAlgn="base" hangingPunct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2160" b="0" i="0" u="none" strike="noStrike" cap="none">
                <a:solidFill>
                  <a:schemeClr val="dk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Arial"/>
                <a:sym typeface="Arial"/>
              </a:defRPr>
            </a:lvl3pPr>
            <a:lvl4pPr marL="1920240" marR="0" lvl="3" indent="30480" algn="l" rtl="0" eaLnBrk="0" fontAlgn="base" hangingPunct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2160" b="0" i="0" u="none" strike="noStrike" cap="none">
                <a:solidFill>
                  <a:schemeClr val="dk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Arial"/>
                <a:sym typeface="Arial"/>
              </a:defRPr>
            </a:lvl4pPr>
            <a:lvl5pPr marL="2468880" marR="0" lvl="4" indent="30480" algn="l" rtl="0" eaLnBrk="0" fontAlgn="base" hangingPunct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160" b="0" i="0" u="none" strike="noStrike" cap="none">
                <a:solidFill>
                  <a:schemeClr val="dk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Arial"/>
                <a:sym typeface="Arial"/>
              </a:defRPr>
            </a:lvl5pPr>
            <a:lvl6pPr marL="3017520" marR="0" lvl="5" indent="30480" algn="l" rtl="0" fontAlgn="base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566160" marR="0" lvl="6" indent="30480" algn="l" rtl="0" fontAlgn="base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114800" marR="0" lvl="7" indent="30480" algn="l" rtl="0" fontAlgn="base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663440" marR="0" lvl="8" indent="30480" algn="l" rtl="0" fontAlgn="base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11150" indent="-171450" latinLnBrk="0">
              <a:buClr>
                <a:schemeClr val="dk1"/>
              </a:buClr>
              <a:buSzPts val="1400"/>
            </a:pPr>
            <a:r>
              <a:rPr lang="en-US" altLang="ko-KR" sz="1600" dirty="0"/>
              <a:t>MELLODY FL Simulator</a:t>
            </a:r>
            <a:br>
              <a:rPr lang="en-US" altLang="ko-KR" sz="1600" dirty="0"/>
            </a:br>
            <a:r>
              <a:rPr lang="en-US" altLang="ko-KR" sz="1600" dirty="0"/>
              <a:t>- </a:t>
            </a:r>
            <a:r>
              <a:rPr lang="en-US" altLang="ko-KR" sz="1600" dirty="0" err="1"/>
              <a:t>Melloflw</a:t>
            </a:r>
            <a:r>
              <a:rPr lang="ko-KR" altLang="en-US" sz="1600" dirty="0" err="1"/>
              <a:t>를</a:t>
            </a:r>
            <a:r>
              <a:rPr lang="ko-KR" altLang="en-US" sz="1600" dirty="0"/>
              <a:t> 사용하여 로컬 환경에서 </a:t>
            </a:r>
            <a:r>
              <a:rPr lang="en-US" altLang="ko-KR" sz="1600" dirty="0"/>
              <a:t>n</a:t>
            </a:r>
            <a:r>
              <a:rPr lang="ko-KR" altLang="en-US" sz="1600" dirty="0"/>
              <a:t>개의 가상 파트너를 생성</a:t>
            </a:r>
            <a:br>
              <a:rPr lang="en-US" altLang="ko-KR" sz="1600" dirty="0"/>
            </a:br>
            <a:r>
              <a:rPr lang="en-US" altLang="ko-KR" sz="1600" dirty="0"/>
              <a:t>-</a:t>
            </a:r>
            <a:r>
              <a:rPr lang="ko-KR" altLang="en-US" sz="1600" dirty="0"/>
              <a:t> </a:t>
            </a:r>
            <a:r>
              <a:rPr lang="en-US" altLang="ko-KR" sz="1600" dirty="0"/>
              <a:t>Python IDE</a:t>
            </a:r>
            <a:r>
              <a:rPr lang="ko-KR" altLang="en-US" sz="1600" dirty="0"/>
              <a:t> 및 </a:t>
            </a:r>
            <a:r>
              <a:rPr lang="en-US" altLang="ko-KR" sz="1600" dirty="0"/>
              <a:t>Docker</a:t>
            </a:r>
            <a:r>
              <a:rPr lang="ko-KR" altLang="en-US" sz="1600" dirty="0"/>
              <a:t>에서 사용 가능</a:t>
            </a:r>
            <a:endParaRPr lang="en-US" altLang="ko-KR" sz="1600" dirty="0"/>
          </a:p>
          <a:p>
            <a:pPr marL="311150" indent="-171450" latinLnBrk="0">
              <a:buClr>
                <a:schemeClr val="dk1"/>
              </a:buClr>
              <a:buSzPts val="1400"/>
            </a:pPr>
            <a:endParaRPr lang="en-US" altLang="ko-KR" sz="1600" dirty="0"/>
          </a:p>
          <a:p>
            <a:pPr marL="311150" indent="-171450" latinLnBrk="0">
              <a:buClr>
                <a:schemeClr val="dk1"/>
              </a:buClr>
              <a:buSzPts val="1400"/>
            </a:pPr>
            <a:r>
              <a:rPr lang="en-US" altLang="ko-KR" sz="1600" dirty="0"/>
              <a:t>MELLODY Predictor</a:t>
            </a:r>
            <a:br>
              <a:rPr lang="en-US" altLang="ko-KR" sz="1600" dirty="0"/>
            </a:br>
            <a:r>
              <a:rPr lang="en-US" altLang="ko-KR" sz="1600" dirty="0"/>
              <a:t>-</a:t>
            </a:r>
            <a:r>
              <a:rPr lang="ko-KR" altLang="en-US" sz="1600" dirty="0"/>
              <a:t> </a:t>
            </a:r>
            <a:r>
              <a:rPr lang="en-US" altLang="ko-KR" sz="1600" dirty="0"/>
              <a:t>Custom Data/Model</a:t>
            </a:r>
            <a:r>
              <a:rPr lang="ko-KR" altLang="en-US" sz="1600" dirty="0"/>
              <a:t>에 대한 예측을 쉽게 수행할 수 있는 오픈소스 패키지</a:t>
            </a:r>
            <a:endParaRPr lang="en-US" altLang="ko-KR" sz="1600" dirty="0"/>
          </a:p>
          <a:p>
            <a:pPr marL="311150" indent="-171450" latinLnBrk="0">
              <a:buClr>
                <a:schemeClr val="dk1"/>
              </a:buClr>
              <a:buSzPts val="1400"/>
            </a:pPr>
            <a:endParaRPr lang="en-US" altLang="ko-KR" sz="1600" dirty="0"/>
          </a:p>
          <a:p>
            <a:pPr marL="311150" indent="-171450" latinLnBrk="0">
              <a:buClr>
                <a:schemeClr val="dk1"/>
              </a:buClr>
              <a:buSzPts val="1400"/>
            </a:pPr>
            <a:r>
              <a:rPr lang="en-US" altLang="ko-KR" sz="1600" dirty="0"/>
              <a:t>Model Fusion</a:t>
            </a:r>
            <a:br>
              <a:rPr lang="en-US" altLang="ko-KR" sz="1600" dirty="0"/>
            </a:br>
            <a:r>
              <a:rPr lang="en-US" altLang="ko-KR" sz="1600" dirty="0"/>
              <a:t>-</a:t>
            </a:r>
            <a:r>
              <a:rPr lang="ko-KR" altLang="en-US" sz="1600" dirty="0"/>
              <a:t> 최고 모델을 선택하게 하여 전체 성능을 향상시키도록 하는 처리 옵션</a:t>
            </a:r>
            <a:br>
              <a:rPr lang="en-US" altLang="ko-KR" sz="1600" dirty="0"/>
            </a:br>
            <a:r>
              <a:rPr lang="en-US" altLang="ko-KR" sz="1600" dirty="0"/>
              <a:t>-</a:t>
            </a:r>
            <a:r>
              <a:rPr lang="ko-KR" altLang="en-US" sz="1600" dirty="0"/>
              <a:t> 이를 위해</a:t>
            </a:r>
            <a:r>
              <a:rPr lang="en-US" altLang="ko-KR" sz="1600" dirty="0"/>
              <a:t>,</a:t>
            </a:r>
            <a:r>
              <a:rPr lang="ko-KR" altLang="en-US" sz="1600" dirty="0"/>
              <a:t> 각 파트너는 이미 학습된 모델 그룹을 선택</a:t>
            </a:r>
            <a:endParaRPr lang="en-US" altLang="ko-KR" sz="1600" dirty="0"/>
          </a:p>
          <a:p>
            <a:pPr marL="311150" indent="-171450" latinLnBrk="0">
              <a:buClr>
                <a:schemeClr val="dk1"/>
              </a:buClr>
              <a:buSzPts val="1400"/>
            </a:pP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20821490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>
            <a:extLst>
              <a:ext uri="{FF2B5EF4-FFF2-40B4-BE49-F238E27FC236}">
                <a16:creationId xmlns:a16="http://schemas.microsoft.com/office/drawing/2014/main" id="{85B1C202-8CA8-4AC4-8D4A-D7849B036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34963"/>
            <a:ext cx="10972800" cy="427037"/>
          </a:xfrm>
        </p:spPr>
        <p:txBody>
          <a:bodyPr/>
          <a:lstStyle/>
          <a:p>
            <a:pPr latinLnBrk="1"/>
            <a:r>
              <a:rPr lang="en-US" altLang="ko-KR" sz="3200" dirty="0"/>
              <a:t>Federated Learning in Healthcare</a:t>
            </a:r>
            <a:endParaRPr lang="ko-KR" altLang="en-US" sz="3200" dirty="0"/>
          </a:p>
        </p:txBody>
      </p:sp>
      <p:sp>
        <p:nvSpPr>
          <p:cNvPr id="72" name="슬라이드 번호 개체 틀 3">
            <a:extLst>
              <a:ext uri="{FF2B5EF4-FFF2-40B4-BE49-F238E27FC236}">
                <a16:creationId xmlns:a16="http://schemas.microsoft.com/office/drawing/2014/main" id="{5F53B37C-BC48-EC2B-EF3D-3068C877FAFC}"/>
              </a:ext>
            </a:extLst>
          </p:cNvPr>
          <p:cNvSpPr txBox="1">
            <a:spLocks/>
          </p:cNvSpPr>
          <p:nvPr/>
        </p:nvSpPr>
        <p:spPr>
          <a:xfrm>
            <a:off x="11213839" y="6433907"/>
            <a:ext cx="812800" cy="274320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2842D337-1174-134E-9354-6DE4CC7ABE7B}" type="slidenum">
              <a:rPr lang="en-US" sz="1440" smtClean="0">
                <a:solidFill>
                  <a:schemeClr val="tx2"/>
                </a:solidFill>
              </a:rPr>
              <a:pPr algn="r"/>
              <a:t>27</a:t>
            </a:fld>
            <a:endParaRPr lang="en-US" sz="1440">
              <a:solidFill>
                <a:schemeClr val="tx2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C8132F-8185-6025-38BC-13D74DA72717}"/>
              </a:ext>
            </a:extLst>
          </p:cNvPr>
          <p:cNvSpPr txBox="1"/>
          <p:nvPr/>
        </p:nvSpPr>
        <p:spPr>
          <a:xfrm>
            <a:off x="646611" y="1114548"/>
            <a:ext cx="364403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Result</a:t>
            </a:r>
          </a:p>
          <a:p>
            <a:pPr marL="285750" indent="-285750">
              <a:buFontTx/>
              <a:buChar char="-"/>
            </a:pPr>
            <a:endParaRPr lang="en-US" altLang="ko-KR" sz="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8023BE9-4267-C2AC-CB3B-EA1C6A040E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373" y="2233162"/>
            <a:ext cx="4153319" cy="383604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DFAAF8C-997F-C33D-7998-54D664ABA06E}"/>
              </a:ext>
            </a:extLst>
          </p:cNvPr>
          <p:cNvSpPr txBox="1"/>
          <p:nvPr/>
        </p:nvSpPr>
        <p:spPr>
          <a:xfrm>
            <a:off x="5593751" y="1114548"/>
            <a:ext cx="320883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Conclusion and Next Steps</a:t>
            </a:r>
          </a:p>
          <a:p>
            <a:pPr marL="285750" indent="-285750">
              <a:buFontTx/>
              <a:buChar char="-"/>
            </a:pPr>
            <a:endParaRPr lang="en-US" altLang="ko-KR" sz="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Google Shape;260;p3">
            <a:extLst>
              <a:ext uri="{FF2B5EF4-FFF2-40B4-BE49-F238E27FC236}">
                <a16:creationId xmlns:a16="http://schemas.microsoft.com/office/drawing/2014/main" id="{DB9A9992-57A0-AE28-67EE-1BFD81453FA5}"/>
              </a:ext>
            </a:extLst>
          </p:cNvPr>
          <p:cNvSpPr txBox="1">
            <a:spLocks/>
          </p:cNvSpPr>
          <p:nvPr/>
        </p:nvSpPr>
        <p:spPr bwMode="auto">
          <a:xfrm>
            <a:off x="5466304" y="1625136"/>
            <a:ext cx="5868237" cy="30032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spcFirstLastPara="1" vert="horz" wrap="square" lIns="91375" tIns="45675" rIns="91375" bIns="45675" numCol="1" anchor="t" anchorCtr="0" compatLnSpc="1">
            <a:prstTxWarp prst="textNoShape">
              <a:avLst/>
            </a:prstTxWarp>
            <a:spAutoFit/>
          </a:bodyPr>
          <a:lstStyle>
            <a:lvl1pPr marL="278130" marR="0" lvl="0" indent="26670" algn="l" rtl="0" eaLnBrk="0" fontAlgn="base" hangingPunct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4266"/>
              </a:buClr>
              <a:buSzPct val="100000"/>
              <a:buFont typeface="Noto Sans Symbols"/>
              <a:buChar char="▪"/>
              <a:defRPr sz="1920" b="0" i="0" u="none" strike="noStrike" cap="none">
                <a:solidFill>
                  <a:srgbClr val="004266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Arial"/>
                <a:sym typeface="Arial"/>
              </a:defRPr>
            </a:lvl1pPr>
            <a:lvl2pPr marL="891540" marR="0" lvl="1" indent="-175260" algn="l" rtl="0" eaLnBrk="0" fontAlgn="base" hangingPunct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4266"/>
              </a:buClr>
              <a:buSzPct val="100000"/>
              <a:buFont typeface="Arial"/>
              <a:buChar char="•"/>
              <a:defRPr sz="2160" b="0" i="0" u="none" strike="noStrike" cap="none">
                <a:solidFill>
                  <a:srgbClr val="004266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Arial"/>
                <a:sym typeface="Arial"/>
              </a:defRPr>
            </a:lvl2pPr>
            <a:lvl3pPr marL="1371600" marR="0" lvl="2" indent="30480" algn="l" rtl="0" eaLnBrk="0" fontAlgn="base" hangingPunct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2160" b="0" i="0" u="none" strike="noStrike" cap="none">
                <a:solidFill>
                  <a:schemeClr val="dk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Arial"/>
                <a:sym typeface="Arial"/>
              </a:defRPr>
            </a:lvl3pPr>
            <a:lvl4pPr marL="1920240" marR="0" lvl="3" indent="30480" algn="l" rtl="0" eaLnBrk="0" fontAlgn="base" hangingPunct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2160" b="0" i="0" u="none" strike="noStrike" cap="none">
                <a:solidFill>
                  <a:schemeClr val="dk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Arial"/>
                <a:sym typeface="Arial"/>
              </a:defRPr>
            </a:lvl4pPr>
            <a:lvl5pPr marL="2468880" marR="0" lvl="4" indent="30480" algn="l" rtl="0" eaLnBrk="0" fontAlgn="base" hangingPunct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160" b="0" i="0" u="none" strike="noStrike" cap="none">
                <a:solidFill>
                  <a:schemeClr val="dk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Arial"/>
                <a:sym typeface="Arial"/>
              </a:defRPr>
            </a:lvl5pPr>
            <a:lvl6pPr marL="3017520" marR="0" lvl="5" indent="30480" algn="l" rtl="0" fontAlgn="base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566160" marR="0" lvl="6" indent="30480" algn="l" rtl="0" fontAlgn="base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114800" marR="0" lvl="7" indent="30480" algn="l" rtl="0" fontAlgn="base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663440" marR="0" lvl="8" indent="30480" algn="l" rtl="0" fontAlgn="base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11150" indent="-171450" latinLnBrk="0">
              <a:buClr>
                <a:schemeClr val="dk1"/>
              </a:buClr>
              <a:buSzPts val="1400"/>
            </a:pPr>
            <a:r>
              <a:rPr lang="en-US" altLang="ko-KR" sz="1600" dirty="0"/>
              <a:t>AWS </a:t>
            </a:r>
            <a:r>
              <a:rPr lang="ko-KR" altLang="en-US" sz="1600" dirty="0"/>
              <a:t>다중 계정 설정을 사용하여 클라우드 인프라에 쉽게 배포되며 이미 </a:t>
            </a:r>
            <a:r>
              <a:rPr lang="en-US" altLang="ko-KR" sz="1600" dirty="0"/>
              <a:t>3</a:t>
            </a:r>
            <a:r>
              <a:rPr lang="ko-KR" altLang="en-US" sz="1600" dirty="0"/>
              <a:t>년 동안 프로덕션 환경에서 실행</a:t>
            </a:r>
            <a:endParaRPr lang="en-US" altLang="ko-KR" sz="1600" dirty="0"/>
          </a:p>
          <a:p>
            <a:pPr marL="311150" indent="-171450" latinLnBrk="0">
              <a:buClr>
                <a:schemeClr val="dk1"/>
              </a:buClr>
              <a:buSzPts val="1400"/>
            </a:pPr>
            <a:endParaRPr lang="en-US" altLang="ko-KR" sz="1600" dirty="0"/>
          </a:p>
          <a:p>
            <a:pPr marL="311150" indent="-171450" latinLnBrk="0">
              <a:buClr>
                <a:schemeClr val="dk1"/>
              </a:buClr>
              <a:buSzPts val="1400"/>
            </a:pPr>
            <a:r>
              <a:rPr lang="ko-KR" altLang="en-US" sz="1600" dirty="0"/>
              <a:t>약물 발견을 위한 연합 학습이 산업 규모에서 가능함을 보여줌</a:t>
            </a:r>
            <a:endParaRPr lang="en-US" altLang="ko-KR" sz="1600" dirty="0"/>
          </a:p>
          <a:p>
            <a:pPr marL="311150" indent="-171450" latinLnBrk="0">
              <a:buClr>
                <a:schemeClr val="dk1"/>
              </a:buClr>
              <a:buSzPts val="1400"/>
            </a:pPr>
            <a:endParaRPr lang="en-US" altLang="ko-KR" sz="1600" dirty="0"/>
          </a:p>
          <a:p>
            <a:pPr marL="311150" indent="-171450" latinLnBrk="0">
              <a:buClr>
                <a:schemeClr val="dk1"/>
              </a:buClr>
              <a:buSzPts val="1400"/>
            </a:pPr>
            <a:r>
              <a:rPr lang="ko-KR" altLang="en-US" sz="1600" dirty="0"/>
              <a:t>통신 및 메모리 제한과 같은 현재 병목 현상이 줄어들도록 플랫폼을 더욱 최적화 필요</a:t>
            </a:r>
            <a:endParaRPr lang="en-US" altLang="ko-KR" sz="1600" dirty="0"/>
          </a:p>
          <a:p>
            <a:pPr marL="311150" indent="-171450" latinLnBrk="0">
              <a:buClr>
                <a:schemeClr val="dk1"/>
              </a:buClr>
              <a:buSzPts val="1400"/>
            </a:pPr>
            <a:endParaRPr lang="en-US" altLang="ko-KR" sz="1600" dirty="0"/>
          </a:p>
          <a:p>
            <a:pPr marL="311150" indent="-171450" latinLnBrk="0">
              <a:buClr>
                <a:schemeClr val="dk1"/>
              </a:buClr>
              <a:buSzPts val="1400"/>
            </a:pPr>
            <a:r>
              <a:rPr lang="en-US" altLang="ko-KR" sz="1600" dirty="0"/>
              <a:t>https://</a:t>
            </a:r>
            <a:r>
              <a:rPr lang="en-US" altLang="ko-KR" sz="1600" dirty="0" err="1"/>
              <a:t>github.com</a:t>
            </a:r>
            <a:r>
              <a:rPr lang="en-US" altLang="ko-KR" sz="1600" dirty="0"/>
              <a:t>/</a:t>
            </a:r>
            <a:r>
              <a:rPr lang="en-US" altLang="ko-KR" sz="1600" dirty="0" err="1"/>
              <a:t>melloddy</a:t>
            </a:r>
            <a:endParaRPr lang="en-US" altLang="ko-KR" sz="1600" dirty="0"/>
          </a:p>
        </p:txBody>
      </p:sp>
      <p:sp>
        <p:nvSpPr>
          <p:cNvPr id="11" name="Google Shape;260;p3">
            <a:extLst>
              <a:ext uri="{FF2B5EF4-FFF2-40B4-BE49-F238E27FC236}">
                <a16:creationId xmlns:a16="http://schemas.microsoft.com/office/drawing/2014/main" id="{8B9FE429-13AE-7900-B0E3-8D6D3CA5ADCF}"/>
              </a:ext>
            </a:extLst>
          </p:cNvPr>
          <p:cNvSpPr txBox="1">
            <a:spLocks/>
          </p:cNvSpPr>
          <p:nvPr/>
        </p:nvSpPr>
        <p:spPr bwMode="auto">
          <a:xfrm>
            <a:off x="519164" y="1525176"/>
            <a:ext cx="4947140" cy="9591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spcFirstLastPara="1" vert="horz" wrap="square" lIns="91375" tIns="45675" rIns="91375" bIns="45675" numCol="1" anchor="t" anchorCtr="0" compatLnSpc="1">
            <a:prstTxWarp prst="textNoShape">
              <a:avLst/>
            </a:prstTxWarp>
            <a:spAutoFit/>
          </a:bodyPr>
          <a:lstStyle>
            <a:lvl1pPr marL="278130" marR="0" lvl="0" indent="26670" algn="l" rtl="0" eaLnBrk="0" fontAlgn="base" hangingPunct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4266"/>
              </a:buClr>
              <a:buSzPct val="100000"/>
              <a:buFont typeface="Noto Sans Symbols"/>
              <a:buChar char="▪"/>
              <a:defRPr sz="1920" b="0" i="0" u="none" strike="noStrike" cap="none">
                <a:solidFill>
                  <a:srgbClr val="004266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Arial"/>
                <a:sym typeface="Arial"/>
              </a:defRPr>
            </a:lvl1pPr>
            <a:lvl2pPr marL="891540" marR="0" lvl="1" indent="-175260" algn="l" rtl="0" eaLnBrk="0" fontAlgn="base" hangingPunct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4266"/>
              </a:buClr>
              <a:buSzPct val="100000"/>
              <a:buFont typeface="Arial"/>
              <a:buChar char="•"/>
              <a:defRPr sz="2160" b="0" i="0" u="none" strike="noStrike" cap="none">
                <a:solidFill>
                  <a:srgbClr val="004266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Arial"/>
                <a:sym typeface="Arial"/>
              </a:defRPr>
            </a:lvl2pPr>
            <a:lvl3pPr marL="1371600" marR="0" lvl="2" indent="30480" algn="l" rtl="0" eaLnBrk="0" fontAlgn="base" hangingPunct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2160" b="0" i="0" u="none" strike="noStrike" cap="none">
                <a:solidFill>
                  <a:schemeClr val="dk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Arial"/>
                <a:sym typeface="Arial"/>
              </a:defRPr>
            </a:lvl3pPr>
            <a:lvl4pPr marL="1920240" marR="0" lvl="3" indent="30480" algn="l" rtl="0" eaLnBrk="0" fontAlgn="base" hangingPunct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2160" b="0" i="0" u="none" strike="noStrike" cap="none">
                <a:solidFill>
                  <a:schemeClr val="dk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Arial"/>
                <a:sym typeface="Arial"/>
              </a:defRPr>
            </a:lvl4pPr>
            <a:lvl5pPr marL="2468880" marR="0" lvl="4" indent="30480" algn="l" rtl="0" eaLnBrk="0" fontAlgn="base" hangingPunct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160" b="0" i="0" u="none" strike="noStrike" cap="none">
                <a:solidFill>
                  <a:schemeClr val="dk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Arial"/>
                <a:sym typeface="Arial"/>
              </a:defRPr>
            </a:lvl5pPr>
            <a:lvl6pPr marL="3017520" marR="0" lvl="5" indent="30480" algn="l" rtl="0" fontAlgn="base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566160" marR="0" lvl="6" indent="30480" algn="l" rtl="0" fontAlgn="base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114800" marR="0" lvl="7" indent="30480" algn="l" rtl="0" fontAlgn="base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663440" marR="0" lvl="8" indent="30480" algn="l" rtl="0" fontAlgn="base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11150" indent="-171450" latinLnBrk="0">
              <a:buClr>
                <a:schemeClr val="dk1"/>
              </a:buClr>
              <a:buSzPts val="1400"/>
            </a:pPr>
            <a:r>
              <a:rPr lang="ko-KR" altLang="en-US" sz="1600" dirty="0"/>
              <a:t>단일 파트너 모델에 비해 연합학습 모델의 성능이 더 향상</a:t>
            </a:r>
            <a:endParaRPr lang="en-US" altLang="ko-KR" sz="1600" dirty="0"/>
          </a:p>
          <a:p>
            <a:pPr marL="311150" indent="-171450" latinLnBrk="0">
              <a:buClr>
                <a:schemeClr val="dk1"/>
              </a:buClr>
              <a:buSzPts val="1400"/>
            </a:pP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32183800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>
            <a:extLst>
              <a:ext uri="{FF2B5EF4-FFF2-40B4-BE49-F238E27FC236}">
                <a16:creationId xmlns:a16="http://schemas.microsoft.com/office/drawing/2014/main" id="{85B1C202-8CA8-4AC4-8D4A-D7849B036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34963"/>
            <a:ext cx="10972800" cy="427037"/>
          </a:xfrm>
        </p:spPr>
        <p:txBody>
          <a:bodyPr/>
          <a:lstStyle/>
          <a:p>
            <a:pPr latinLnBrk="1"/>
            <a:r>
              <a:rPr lang="en-US" altLang="ko-KR" sz="3200" dirty="0"/>
              <a:t>Federated Learning in Healthcare</a:t>
            </a:r>
            <a:endParaRPr lang="ko-KR" altLang="en-US" sz="3200" dirty="0"/>
          </a:p>
        </p:txBody>
      </p:sp>
      <p:sp>
        <p:nvSpPr>
          <p:cNvPr id="72" name="슬라이드 번호 개체 틀 3">
            <a:extLst>
              <a:ext uri="{FF2B5EF4-FFF2-40B4-BE49-F238E27FC236}">
                <a16:creationId xmlns:a16="http://schemas.microsoft.com/office/drawing/2014/main" id="{5F53B37C-BC48-EC2B-EF3D-3068C877FAFC}"/>
              </a:ext>
            </a:extLst>
          </p:cNvPr>
          <p:cNvSpPr txBox="1">
            <a:spLocks/>
          </p:cNvSpPr>
          <p:nvPr/>
        </p:nvSpPr>
        <p:spPr>
          <a:xfrm>
            <a:off x="11213839" y="6433907"/>
            <a:ext cx="812800" cy="274320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2842D337-1174-134E-9354-6DE4CC7ABE7B}" type="slidenum">
              <a:rPr lang="en-US" sz="1440" smtClean="0">
                <a:solidFill>
                  <a:schemeClr val="tx2"/>
                </a:solidFill>
              </a:rPr>
              <a:pPr algn="r"/>
              <a:t>28</a:t>
            </a:fld>
            <a:endParaRPr lang="en-US" sz="1440">
              <a:solidFill>
                <a:schemeClr val="tx2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C8132F-8185-6025-38BC-13D74DA72717}"/>
              </a:ext>
            </a:extLst>
          </p:cNvPr>
          <p:cNvSpPr txBox="1"/>
          <p:nvPr/>
        </p:nvSpPr>
        <p:spPr>
          <a:xfrm>
            <a:off x="646611" y="1114548"/>
            <a:ext cx="364403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CAreFL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vs MELLODY</a:t>
            </a:r>
          </a:p>
          <a:p>
            <a:pPr marL="285750" indent="-285750">
              <a:buFontTx/>
              <a:buChar char="-"/>
            </a:pPr>
            <a:endParaRPr lang="en-US" altLang="ko-KR" sz="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Google Shape;260;p3">
            <a:extLst>
              <a:ext uri="{FF2B5EF4-FFF2-40B4-BE49-F238E27FC236}">
                <a16:creationId xmlns:a16="http://schemas.microsoft.com/office/drawing/2014/main" id="{50B1B0B3-F011-ACD2-4819-FE6767A6290B}"/>
              </a:ext>
            </a:extLst>
          </p:cNvPr>
          <p:cNvSpPr txBox="1">
            <a:spLocks/>
          </p:cNvSpPr>
          <p:nvPr/>
        </p:nvSpPr>
        <p:spPr bwMode="auto">
          <a:xfrm>
            <a:off x="646609" y="1454365"/>
            <a:ext cx="10004643" cy="3795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spcFirstLastPara="1" vert="horz" wrap="square" lIns="91375" tIns="45675" rIns="91375" bIns="45675" numCol="1" anchor="t" anchorCtr="0" compatLnSpc="1">
            <a:prstTxWarp prst="textNoShape">
              <a:avLst/>
            </a:prstTxWarp>
            <a:spAutoFit/>
          </a:bodyPr>
          <a:lstStyle>
            <a:lvl1pPr marL="278130" marR="0" lvl="0" indent="26670" algn="l" rtl="0" eaLnBrk="0" fontAlgn="base" hangingPunct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4266"/>
              </a:buClr>
              <a:buSzPct val="100000"/>
              <a:buFont typeface="Noto Sans Symbols"/>
              <a:buChar char="▪"/>
              <a:defRPr sz="1920" b="0" i="0" u="none" strike="noStrike" cap="none">
                <a:solidFill>
                  <a:srgbClr val="004266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Arial"/>
                <a:sym typeface="Arial"/>
              </a:defRPr>
            </a:lvl1pPr>
            <a:lvl2pPr marL="891540" marR="0" lvl="1" indent="-175260" algn="l" rtl="0" eaLnBrk="0" fontAlgn="base" hangingPunct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4266"/>
              </a:buClr>
              <a:buSzPct val="100000"/>
              <a:buFont typeface="Arial"/>
              <a:buChar char="•"/>
              <a:defRPr sz="2160" b="0" i="0" u="none" strike="noStrike" cap="none">
                <a:solidFill>
                  <a:srgbClr val="004266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Arial"/>
                <a:sym typeface="Arial"/>
              </a:defRPr>
            </a:lvl2pPr>
            <a:lvl3pPr marL="1371600" marR="0" lvl="2" indent="30480" algn="l" rtl="0" eaLnBrk="0" fontAlgn="base" hangingPunct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2160" b="0" i="0" u="none" strike="noStrike" cap="none">
                <a:solidFill>
                  <a:schemeClr val="dk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Arial"/>
                <a:sym typeface="Arial"/>
              </a:defRPr>
            </a:lvl3pPr>
            <a:lvl4pPr marL="1920240" marR="0" lvl="3" indent="30480" algn="l" rtl="0" eaLnBrk="0" fontAlgn="base" hangingPunct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2160" b="0" i="0" u="none" strike="noStrike" cap="none">
                <a:solidFill>
                  <a:schemeClr val="dk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Arial"/>
                <a:sym typeface="Arial"/>
              </a:defRPr>
            </a:lvl4pPr>
            <a:lvl5pPr marL="2468880" marR="0" lvl="4" indent="30480" algn="l" rtl="0" eaLnBrk="0" fontAlgn="base" hangingPunct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160" b="0" i="0" u="none" strike="noStrike" cap="none">
                <a:solidFill>
                  <a:schemeClr val="dk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Arial"/>
                <a:sym typeface="Arial"/>
              </a:defRPr>
            </a:lvl5pPr>
            <a:lvl6pPr marL="3017520" marR="0" lvl="5" indent="30480" algn="l" rtl="0" fontAlgn="base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566160" marR="0" lvl="6" indent="30480" algn="l" rtl="0" fontAlgn="base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114800" marR="0" lvl="7" indent="30480" algn="l" rtl="0" fontAlgn="base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663440" marR="0" lvl="8" indent="30480" algn="l" rtl="0" fontAlgn="base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11150" indent="-171450" latinLnBrk="0">
              <a:buClr>
                <a:schemeClr val="dk1"/>
              </a:buClr>
              <a:buSzPts val="1400"/>
            </a:pPr>
            <a:r>
              <a:rPr lang="ko-KR" altLang="en-US" sz="1600" dirty="0"/>
              <a:t>공통점</a:t>
            </a:r>
            <a:br>
              <a:rPr lang="en-US" altLang="ko-KR" sz="1600" dirty="0"/>
            </a:br>
            <a:r>
              <a:rPr lang="en-US" altLang="ko-KR" sz="1600" dirty="0"/>
              <a:t>-</a:t>
            </a:r>
            <a:r>
              <a:rPr lang="ko-KR" altLang="en-US" sz="1600" dirty="0"/>
              <a:t> 두 플랫폼 모두 헬스케어 산업에 연합학습을 활용하고 성능 검증</a:t>
            </a:r>
            <a:endParaRPr lang="en-US" altLang="ko-KR" sz="1600" dirty="0"/>
          </a:p>
          <a:p>
            <a:pPr marL="311150" indent="-171450" latinLnBrk="0">
              <a:buClr>
                <a:schemeClr val="dk1"/>
              </a:buClr>
              <a:buSzPts val="1400"/>
            </a:pPr>
            <a:endParaRPr lang="en-US" altLang="ko-KR" sz="1600" dirty="0"/>
          </a:p>
          <a:p>
            <a:pPr marL="311150" indent="-171450" latinLnBrk="0">
              <a:buClr>
                <a:schemeClr val="dk1"/>
              </a:buClr>
              <a:buSzPts val="1400"/>
            </a:pPr>
            <a:endParaRPr lang="en-US" altLang="ko-KR" sz="1600" dirty="0"/>
          </a:p>
          <a:p>
            <a:pPr marL="311150" indent="-171450" latinLnBrk="0">
              <a:buClr>
                <a:schemeClr val="dk1"/>
              </a:buClr>
              <a:buSzPts val="1400"/>
            </a:pPr>
            <a:r>
              <a:rPr lang="ko-KR" altLang="en-US" sz="1600" dirty="0"/>
              <a:t>차이점</a:t>
            </a:r>
            <a:br>
              <a:rPr lang="en-US" altLang="ko-KR" sz="1600" dirty="0"/>
            </a:br>
            <a:r>
              <a:rPr lang="en-US" altLang="ko-KR" sz="1600" dirty="0"/>
              <a:t>-</a:t>
            </a:r>
            <a:r>
              <a:rPr lang="ko-KR" altLang="en-US" sz="1600" dirty="0"/>
              <a:t> </a:t>
            </a:r>
            <a:r>
              <a:rPr lang="en-US" altLang="ko-KR" sz="1600" dirty="0" err="1"/>
              <a:t>CAreFL</a:t>
            </a:r>
            <a:r>
              <a:rPr lang="ko-KR" altLang="en-US" sz="1600" dirty="0"/>
              <a:t>은 질병에 초점 </a:t>
            </a:r>
            <a:r>
              <a:rPr lang="en-US" altLang="ko-KR" sz="1600" dirty="0"/>
              <a:t>&lt;-&gt;</a:t>
            </a:r>
            <a:r>
              <a:rPr lang="ko-KR" altLang="en-US" sz="1600" dirty="0"/>
              <a:t> </a:t>
            </a:r>
            <a:r>
              <a:rPr lang="en-US" altLang="ko-KR" sz="1600" dirty="0"/>
              <a:t>MELLODY</a:t>
            </a:r>
            <a:r>
              <a:rPr lang="ko-KR" altLang="en-US" sz="1600" dirty="0"/>
              <a:t>는 신약에 초점</a:t>
            </a:r>
            <a:br>
              <a:rPr lang="en-US" altLang="ko-KR" sz="1600" dirty="0"/>
            </a:br>
            <a:br>
              <a:rPr lang="en-US" altLang="ko-KR" sz="1600" dirty="0"/>
            </a:br>
            <a:r>
              <a:rPr lang="en-US" altLang="ko-KR" sz="1600" dirty="0"/>
              <a:t>-</a:t>
            </a:r>
            <a:r>
              <a:rPr lang="ko-KR" altLang="en-US" sz="1600" dirty="0"/>
              <a:t> </a:t>
            </a:r>
            <a:r>
              <a:rPr lang="en-US" altLang="ko-KR" sz="1600" dirty="0" err="1"/>
              <a:t>CAreFL</a:t>
            </a:r>
            <a:r>
              <a:rPr lang="ko-KR" altLang="en-US" sz="1600" dirty="0"/>
              <a:t>은 </a:t>
            </a:r>
            <a:r>
              <a:rPr lang="en-US" altLang="ko-KR" sz="1600" dirty="0" err="1"/>
              <a:t>FedAvg</a:t>
            </a:r>
            <a:r>
              <a:rPr lang="ko-KR" altLang="en-US" sz="1600" dirty="0"/>
              <a:t>와 </a:t>
            </a:r>
            <a:r>
              <a:rPr lang="en-US" altLang="ko-KR" sz="1600" dirty="0"/>
              <a:t>GTG-Shapley </a:t>
            </a:r>
            <a:r>
              <a:rPr lang="ko-KR" altLang="en-US" sz="1600" dirty="0"/>
              <a:t>성능 비교 </a:t>
            </a:r>
            <a:r>
              <a:rPr lang="en-US" altLang="ko-KR" sz="1600" dirty="0"/>
              <a:t>&lt;-&gt;</a:t>
            </a:r>
            <a:r>
              <a:rPr lang="ko-KR" altLang="en-US" sz="1600" dirty="0"/>
              <a:t> </a:t>
            </a:r>
            <a:r>
              <a:rPr lang="en-US" altLang="ko-KR" sz="1600" dirty="0"/>
              <a:t>MELLODY</a:t>
            </a:r>
            <a:r>
              <a:rPr lang="ko-KR" altLang="en-US" sz="1600" dirty="0"/>
              <a:t>는 단일 모델과 연합학습 모델 성능 비교</a:t>
            </a:r>
            <a:br>
              <a:rPr lang="en-US" altLang="ko-KR" sz="1600" dirty="0"/>
            </a:br>
            <a:br>
              <a:rPr lang="en-US" altLang="ko-KR" sz="1600" dirty="0"/>
            </a:br>
            <a:r>
              <a:rPr lang="en-US" altLang="ko-KR" sz="1600" dirty="0"/>
              <a:t>-</a:t>
            </a:r>
            <a:r>
              <a:rPr lang="ko-KR" altLang="en-US" sz="1600" dirty="0"/>
              <a:t> </a:t>
            </a:r>
            <a:r>
              <a:rPr lang="en-US" altLang="ko-KR" sz="1600" dirty="0" err="1"/>
              <a:t>CAreFL</a:t>
            </a:r>
            <a:r>
              <a:rPr lang="ko-KR" altLang="en-US" sz="1600" dirty="0"/>
              <a:t>은 </a:t>
            </a:r>
            <a:r>
              <a:rPr lang="en-US" altLang="ko-KR" sz="1600" dirty="0"/>
              <a:t>Web </a:t>
            </a:r>
            <a:r>
              <a:rPr lang="ko-KR" altLang="en-US" sz="1600" dirty="0"/>
              <a:t>서비스</a:t>
            </a:r>
            <a:r>
              <a:rPr lang="en-US" altLang="ko-KR" sz="1600" dirty="0"/>
              <a:t>(</a:t>
            </a:r>
            <a:r>
              <a:rPr lang="ko-KR" altLang="en-US" sz="1600" dirty="0"/>
              <a:t>모니터링</a:t>
            </a:r>
            <a:r>
              <a:rPr lang="en-US" altLang="ko-KR" sz="1600" dirty="0"/>
              <a:t>)</a:t>
            </a:r>
            <a:r>
              <a:rPr lang="ko-KR" altLang="en-US" sz="1600" dirty="0"/>
              <a:t> 제공 </a:t>
            </a:r>
            <a:r>
              <a:rPr lang="en-US" altLang="ko-KR" sz="1600" dirty="0"/>
              <a:t>&lt;-&gt;</a:t>
            </a:r>
            <a:r>
              <a:rPr lang="ko-KR" altLang="en-US" sz="1600" dirty="0"/>
              <a:t> </a:t>
            </a:r>
            <a:r>
              <a:rPr lang="en-US" altLang="ko-KR" sz="1600" dirty="0"/>
              <a:t>MELLODY</a:t>
            </a:r>
            <a:r>
              <a:rPr lang="ko-KR" altLang="en-US" sz="1600" dirty="0"/>
              <a:t>는 제공하지 않는 것으로 보임</a:t>
            </a:r>
            <a:r>
              <a:rPr lang="en-US" altLang="ko-KR" sz="1600" dirty="0"/>
              <a:t>(</a:t>
            </a:r>
            <a:r>
              <a:rPr lang="ko-KR" altLang="en-US" sz="1600" dirty="0"/>
              <a:t>언급</a:t>
            </a:r>
            <a:r>
              <a:rPr lang="en-US" altLang="ko-KR" sz="1600" dirty="0"/>
              <a:t>X)</a:t>
            </a:r>
            <a:br>
              <a:rPr lang="en-US" altLang="ko-KR" sz="1600" dirty="0"/>
            </a:br>
            <a:br>
              <a:rPr lang="en-US" altLang="ko-KR" sz="1600" dirty="0"/>
            </a:br>
            <a:r>
              <a:rPr lang="en-US" altLang="ko-KR" sz="1600" dirty="0"/>
              <a:t>- </a:t>
            </a:r>
            <a:r>
              <a:rPr lang="en-US" altLang="ko-KR" sz="1600" dirty="0" err="1"/>
              <a:t>CAreFL</a:t>
            </a:r>
            <a:r>
              <a:rPr lang="ko-KR" altLang="en-US" sz="1600" dirty="0"/>
              <a:t>은 연합학습의 효율 및 </a:t>
            </a:r>
            <a:r>
              <a:rPr lang="en-US" altLang="ko-KR" sz="1600" dirty="0"/>
              <a:t>CE </a:t>
            </a:r>
            <a:r>
              <a:rPr lang="ko-KR" altLang="en-US" sz="1600" dirty="0"/>
              <a:t>강조 </a:t>
            </a:r>
            <a:r>
              <a:rPr lang="en-US" altLang="ko-KR" sz="1600" dirty="0"/>
              <a:t>&lt;-&gt; MELLODY</a:t>
            </a:r>
            <a:r>
              <a:rPr lang="ko-KR" altLang="en-US" sz="1600" dirty="0"/>
              <a:t>는 보안 강조</a:t>
            </a:r>
            <a:r>
              <a:rPr lang="en-US" altLang="ko-KR" sz="1600" dirty="0"/>
              <a:t>	</a:t>
            </a:r>
            <a:br>
              <a:rPr lang="en-US" altLang="ko-KR" sz="1600" dirty="0"/>
            </a:br>
            <a:br>
              <a:rPr lang="en-US" altLang="ko-KR" sz="1600" dirty="0"/>
            </a:b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26808294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60;p3">
            <a:extLst>
              <a:ext uri="{FF2B5EF4-FFF2-40B4-BE49-F238E27FC236}">
                <a16:creationId xmlns:a16="http://schemas.microsoft.com/office/drawing/2014/main" id="{2A87A9A3-DB3A-3EB0-BF74-95FAF56576B9}"/>
              </a:ext>
            </a:extLst>
          </p:cNvPr>
          <p:cNvSpPr txBox="1">
            <a:spLocks/>
          </p:cNvSpPr>
          <p:nvPr/>
        </p:nvSpPr>
        <p:spPr>
          <a:xfrm>
            <a:off x="25671" y="2992645"/>
            <a:ext cx="12140659" cy="8493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650" tIns="54810" rIns="109650" bIns="5481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Arial"/>
              <a:buChar char="–"/>
              <a:defRPr sz="1200" b="0" i="0" u="none" strike="noStrike" cap="none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F7F7F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F7F7F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F7F7F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167640" indent="0" algn="ctr">
              <a:buNone/>
            </a:pPr>
            <a:r>
              <a:rPr lang="ko-KR" altLang="en-US" sz="48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감사합니다 </a:t>
            </a:r>
            <a:endParaRPr lang="en-US" sz="48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3AC55E1B-8BC9-BDB3-7E95-2FA712357671}"/>
              </a:ext>
            </a:extLst>
          </p:cNvPr>
          <p:cNvCxnSpPr>
            <a:cxnSpLocks/>
          </p:cNvCxnSpPr>
          <p:nvPr/>
        </p:nvCxnSpPr>
        <p:spPr>
          <a:xfrm flipV="1">
            <a:off x="0" y="3417324"/>
            <a:ext cx="3970570" cy="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5C08BF3F-1DE0-0AB7-9BB9-CCDA09B636A1}"/>
              </a:ext>
            </a:extLst>
          </p:cNvPr>
          <p:cNvCxnSpPr>
            <a:cxnSpLocks/>
          </p:cNvCxnSpPr>
          <p:nvPr/>
        </p:nvCxnSpPr>
        <p:spPr>
          <a:xfrm flipV="1">
            <a:off x="8312537" y="3417324"/>
            <a:ext cx="3853793" cy="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슬라이드 번호 개체 틀 3">
            <a:extLst>
              <a:ext uri="{FF2B5EF4-FFF2-40B4-BE49-F238E27FC236}">
                <a16:creationId xmlns:a16="http://schemas.microsoft.com/office/drawing/2014/main" id="{1460608B-7148-2B51-F80D-5C0849A3A7D7}"/>
              </a:ext>
            </a:extLst>
          </p:cNvPr>
          <p:cNvSpPr txBox="1">
            <a:spLocks/>
          </p:cNvSpPr>
          <p:nvPr/>
        </p:nvSpPr>
        <p:spPr>
          <a:xfrm>
            <a:off x="11213839" y="6433907"/>
            <a:ext cx="812800" cy="274320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2842D337-1174-134E-9354-6DE4CC7ABE7B}" type="slidenum">
              <a:rPr lang="en-US" sz="1440" smtClean="0">
                <a:solidFill>
                  <a:schemeClr val="tx2"/>
                </a:solidFill>
              </a:rPr>
              <a:pPr algn="r"/>
              <a:t>29</a:t>
            </a:fld>
            <a:endParaRPr lang="en-US" sz="144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68434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>
            <a:extLst>
              <a:ext uri="{FF2B5EF4-FFF2-40B4-BE49-F238E27FC236}">
                <a16:creationId xmlns:a16="http://schemas.microsoft.com/office/drawing/2014/main" id="{85B1C202-8CA8-4AC4-8D4A-D7849B036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34963"/>
            <a:ext cx="10972800" cy="427037"/>
          </a:xfrm>
        </p:spPr>
        <p:txBody>
          <a:bodyPr/>
          <a:lstStyle/>
          <a:p>
            <a:pPr latinLnBrk="1"/>
            <a:r>
              <a:rPr lang="en-US" altLang="ko-KR" sz="3200" dirty="0"/>
              <a:t>Medical Service(Device)</a:t>
            </a:r>
            <a:endParaRPr lang="ko-KR" altLang="en-US" sz="3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CD0822-B787-47EF-ABF9-BEC375A96DB4}"/>
              </a:ext>
            </a:extLst>
          </p:cNvPr>
          <p:cNvSpPr txBox="1"/>
          <p:nvPr/>
        </p:nvSpPr>
        <p:spPr>
          <a:xfrm>
            <a:off x="609599" y="1041769"/>
            <a:ext cx="114082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/>
              <a:t>Vuno</a:t>
            </a:r>
            <a:endParaRPr lang="en-US" altLang="ko-KR" sz="900" b="1" dirty="0"/>
          </a:p>
        </p:txBody>
      </p:sp>
      <p:sp>
        <p:nvSpPr>
          <p:cNvPr id="32" name="슬라이드 번호 개체 틀 3">
            <a:extLst>
              <a:ext uri="{FF2B5EF4-FFF2-40B4-BE49-F238E27FC236}">
                <a16:creationId xmlns:a16="http://schemas.microsoft.com/office/drawing/2014/main" id="{1902E477-AB4E-5175-064D-CD7203512D7A}"/>
              </a:ext>
            </a:extLst>
          </p:cNvPr>
          <p:cNvSpPr txBox="1">
            <a:spLocks/>
          </p:cNvSpPr>
          <p:nvPr/>
        </p:nvSpPr>
        <p:spPr>
          <a:xfrm>
            <a:off x="10897617" y="6385877"/>
            <a:ext cx="812800" cy="274320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2842D337-1174-134E-9354-6DE4CC7ABE7B}" type="slidenum">
              <a:rPr lang="en-US" sz="1440" smtClean="0">
                <a:solidFill>
                  <a:schemeClr val="tx2"/>
                </a:solidFill>
              </a:rPr>
              <a:pPr algn="r"/>
              <a:t>3</a:t>
            </a:fld>
            <a:endParaRPr lang="en-US" sz="1440" dirty="0">
              <a:solidFill>
                <a:schemeClr val="tx2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097D027-10C6-5A93-4EDE-0A8FF5F6A5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479" y="1553182"/>
            <a:ext cx="7772400" cy="483269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860C48B-7EE5-F8C8-ED7A-2A690507DF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8662" y="1553181"/>
            <a:ext cx="3810138" cy="4832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1070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>
            <a:extLst>
              <a:ext uri="{FF2B5EF4-FFF2-40B4-BE49-F238E27FC236}">
                <a16:creationId xmlns:a16="http://schemas.microsoft.com/office/drawing/2014/main" id="{85B1C202-8CA8-4AC4-8D4A-D7849B036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34963"/>
            <a:ext cx="10972800" cy="427037"/>
          </a:xfrm>
        </p:spPr>
        <p:txBody>
          <a:bodyPr/>
          <a:lstStyle/>
          <a:p>
            <a:pPr latinLnBrk="1"/>
            <a:r>
              <a:rPr lang="en-US" altLang="ko-KR" sz="3200" dirty="0"/>
              <a:t>Medical Service(Device)</a:t>
            </a:r>
            <a:endParaRPr lang="ko-KR" altLang="en-US" sz="3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CD0822-B787-47EF-ABF9-BEC375A96DB4}"/>
              </a:ext>
            </a:extLst>
          </p:cNvPr>
          <p:cNvSpPr txBox="1"/>
          <p:nvPr/>
        </p:nvSpPr>
        <p:spPr>
          <a:xfrm>
            <a:off x="609599" y="1112889"/>
            <a:ext cx="11408229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/>
              <a:t>Vuno</a:t>
            </a:r>
            <a:r>
              <a:rPr lang="en-US" altLang="ko-KR" sz="2400" b="1" dirty="0"/>
              <a:t> Med-</a:t>
            </a:r>
            <a:r>
              <a:rPr lang="en-US" altLang="ko-KR" sz="2400" b="1" dirty="0" err="1"/>
              <a:t>DeepCARS</a:t>
            </a:r>
            <a:endParaRPr lang="en-US" altLang="ko-KR" sz="2400" b="1" dirty="0"/>
          </a:p>
          <a:p>
            <a:endParaRPr lang="en-US" altLang="ko-KR" sz="700" b="1" dirty="0"/>
          </a:p>
          <a:p>
            <a:endParaRPr lang="en-US" altLang="ko-KR" sz="400" b="1" dirty="0"/>
          </a:p>
          <a:p>
            <a:r>
              <a:rPr lang="ko-KR" altLang="en-US" sz="1600" dirty="0"/>
              <a:t> </a:t>
            </a:r>
            <a:r>
              <a:rPr lang="en-US" altLang="ko-KR" sz="1600" dirty="0"/>
              <a:t>-</a:t>
            </a:r>
            <a:r>
              <a:rPr lang="ko-KR" altLang="en-US" sz="1600" dirty="0"/>
              <a:t> 환자의 활력징후 기반 </a:t>
            </a:r>
            <a:r>
              <a:rPr lang="en-US" altLang="ko-KR" sz="1600" dirty="0"/>
              <a:t>24</a:t>
            </a:r>
            <a:r>
              <a:rPr lang="ko-KR" altLang="en-US" sz="1600" dirty="0"/>
              <a:t>시간 이내 심정지 발생 위험도 제공 </a:t>
            </a:r>
            <a:r>
              <a:rPr lang="en-US" altLang="ko-KR" sz="1600" dirty="0"/>
              <a:t>=&gt;</a:t>
            </a:r>
            <a:r>
              <a:rPr lang="ko-KR" altLang="en-US" sz="1600" dirty="0"/>
              <a:t> </a:t>
            </a:r>
            <a:r>
              <a:rPr lang="en-US" altLang="ko-KR" sz="1600" dirty="0"/>
              <a:t>AI </a:t>
            </a:r>
            <a:r>
              <a:rPr lang="ko-KR" altLang="en-US" sz="1600" dirty="0"/>
              <a:t>기반 심정지 예측 의료기기</a:t>
            </a:r>
            <a:r>
              <a:rPr lang="en-US" altLang="ko-KR" sz="1600" dirty="0"/>
              <a:t>(</a:t>
            </a:r>
            <a:r>
              <a:rPr lang="ko-KR" altLang="en-US" sz="1600" dirty="0"/>
              <a:t>식품의약품안전처 허가 획득</a:t>
            </a:r>
            <a:r>
              <a:rPr lang="en-US" altLang="ko-KR" sz="1600" dirty="0"/>
              <a:t>)</a:t>
            </a:r>
            <a:endParaRPr lang="en-US" altLang="ko-KR" sz="1400" dirty="0"/>
          </a:p>
        </p:txBody>
      </p:sp>
      <p:sp>
        <p:nvSpPr>
          <p:cNvPr id="32" name="슬라이드 번호 개체 틀 3">
            <a:extLst>
              <a:ext uri="{FF2B5EF4-FFF2-40B4-BE49-F238E27FC236}">
                <a16:creationId xmlns:a16="http://schemas.microsoft.com/office/drawing/2014/main" id="{1902E477-AB4E-5175-064D-CD7203512D7A}"/>
              </a:ext>
            </a:extLst>
          </p:cNvPr>
          <p:cNvSpPr txBox="1">
            <a:spLocks/>
          </p:cNvSpPr>
          <p:nvPr/>
        </p:nvSpPr>
        <p:spPr>
          <a:xfrm>
            <a:off x="10897617" y="6385877"/>
            <a:ext cx="812800" cy="274320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2842D337-1174-134E-9354-6DE4CC7ABE7B}" type="slidenum">
              <a:rPr lang="en-US" sz="1440" smtClean="0">
                <a:solidFill>
                  <a:schemeClr val="tx2"/>
                </a:solidFill>
              </a:rPr>
              <a:pPr algn="r"/>
              <a:t>4</a:t>
            </a:fld>
            <a:endParaRPr lang="en-US" sz="1440" dirty="0">
              <a:solidFill>
                <a:schemeClr val="tx2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0A0C18C-38F9-12A6-5819-D15417EF03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5120" y="2105291"/>
            <a:ext cx="8873490" cy="4321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1274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>
            <a:extLst>
              <a:ext uri="{FF2B5EF4-FFF2-40B4-BE49-F238E27FC236}">
                <a16:creationId xmlns:a16="http://schemas.microsoft.com/office/drawing/2014/main" id="{85B1C202-8CA8-4AC4-8D4A-D7849B036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34963"/>
            <a:ext cx="10972800" cy="427037"/>
          </a:xfrm>
        </p:spPr>
        <p:txBody>
          <a:bodyPr/>
          <a:lstStyle/>
          <a:p>
            <a:pPr latinLnBrk="1"/>
            <a:r>
              <a:rPr lang="en-US" altLang="ko-KR" sz="3200" dirty="0"/>
              <a:t>Medical Service(Device)</a:t>
            </a:r>
            <a:endParaRPr lang="ko-KR" altLang="en-US" sz="3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CD0822-B787-47EF-ABF9-BEC375A96DB4}"/>
              </a:ext>
            </a:extLst>
          </p:cNvPr>
          <p:cNvSpPr txBox="1"/>
          <p:nvPr/>
        </p:nvSpPr>
        <p:spPr>
          <a:xfrm>
            <a:off x="609599" y="1112889"/>
            <a:ext cx="114082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/>
              <a:t>Vuno</a:t>
            </a:r>
            <a:r>
              <a:rPr lang="en-US" altLang="ko-KR" sz="2400" b="1" dirty="0"/>
              <a:t> Med-</a:t>
            </a:r>
            <a:r>
              <a:rPr lang="en-US" altLang="ko-KR" sz="2400" b="1" dirty="0" err="1"/>
              <a:t>DeepCARS</a:t>
            </a:r>
            <a:endParaRPr lang="en-US" altLang="ko-KR" sz="2400" b="1" dirty="0"/>
          </a:p>
        </p:txBody>
      </p:sp>
      <p:sp>
        <p:nvSpPr>
          <p:cNvPr id="32" name="슬라이드 번호 개체 틀 3">
            <a:extLst>
              <a:ext uri="{FF2B5EF4-FFF2-40B4-BE49-F238E27FC236}">
                <a16:creationId xmlns:a16="http://schemas.microsoft.com/office/drawing/2014/main" id="{1902E477-AB4E-5175-064D-CD7203512D7A}"/>
              </a:ext>
            </a:extLst>
          </p:cNvPr>
          <p:cNvSpPr txBox="1">
            <a:spLocks/>
          </p:cNvSpPr>
          <p:nvPr/>
        </p:nvSpPr>
        <p:spPr>
          <a:xfrm>
            <a:off x="10897617" y="6385877"/>
            <a:ext cx="812800" cy="274320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2842D337-1174-134E-9354-6DE4CC7ABE7B}" type="slidenum">
              <a:rPr lang="en-US" sz="1440" smtClean="0">
                <a:solidFill>
                  <a:schemeClr val="tx2"/>
                </a:solidFill>
              </a:rPr>
              <a:pPr algn="r"/>
              <a:t>5</a:t>
            </a:fld>
            <a:endParaRPr lang="en-US" sz="1440" dirty="0">
              <a:solidFill>
                <a:schemeClr val="tx2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7F9D05D-E7EE-6BAD-767D-DACCE05CC0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9580" y="1669125"/>
            <a:ext cx="8752840" cy="4622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5579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>
            <a:extLst>
              <a:ext uri="{FF2B5EF4-FFF2-40B4-BE49-F238E27FC236}">
                <a16:creationId xmlns:a16="http://schemas.microsoft.com/office/drawing/2014/main" id="{85B1C202-8CA8-4AC4-8D4A-D7849B036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34963"/>
            <a:ext cx="10972800" cy="427037"/>
          </a:xfrm>
        </p:spPr>
        <p:txBody>
          <a:bodyPr/>
          <a:lstStyle/>
          <a:p>
            <a:pPr latinLnBrk="1"/>
            <a:r>
              <a:rPr lang="en-US" altLang="ko-KR" sz="3200" dirty="0"/>
              <a:t>Medical Service(Device)</a:t>
            </a:r>
            <a:endParaRPr lang="ko-KR" altLang="en-US" sz="3200" dirty="0"/>
          </a:p>
        </p:txBody>
      </p:sp>
      <p:sp>
        <p:nvSpPr>
          <p:cNvPr id="72" name="슬라이드 번호 개체 틀 3">
            <a:extLst>
              <a:ext uri="{FF2B5EF4-FFF2-40B4-BE49-F238E27FC236}">
                <a16:creationId xmlns:a16="http://schemas.microsoft.com/office/drawing/2014/main" id="{5F53B37C-BC48-EC2B-EF3D-3068C877FAFC}"/>
              </a:ext>
            </a:extLst>
          </p:cNvPr>
          <p:cNvSpPr txBox="1">
            <a:spLocks/>
          </p:cNvSpPr>
          <p:nvPr/>
        </p:nvSpPr>
        <p:spPr>
          <a:xfrm>
            <a:off x="11213839" y="6433907"/>
            <a:ext cx="812800" cy="274320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2842D337-1174-134E-9354-6DE4CC7ABE7B}" type="slidenum">
              <a:rPr lang="en-US" sz="1440" smtClean="0">
                <a:solidFill>
                  <a:schemeClr val="tx2"/>
                </a:solidFill>
              </a:rPr>
              <a:pPr algn="r"/>
              <a:t>6</a:t>
            </a:fld>
            <a:endParaRPr lang="en-US" sz="1440">
              <a:solidFill>
                <a:schemeClr val="tx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10B83F-3FA9-C625-70D5-C3D8EFE2878F}"/>
              </a:ext>
            </a:extLst>
          </p:cNvPr>
          <p:cNvSpPr txBox="1"/>
          <p:nvPr/>
        </p:nvSpPr>
        <p:spPr>
          <a:xfrm>
            <a:off x="646611" y="1622548"/>
            <a:ext cx="1105140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9700" lvl="1"/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호흡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산소포화도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체온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혈압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맥박수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의식수준의 생리학적 매개 변수로 구성</a:t>
            </a:r>
            <a:endParaRPr lang="en-US" altLang="ko-KR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39700" lvl="1"/>
            <a:r>
              <a:rPr lang="en-US" altLang="ko-KR" sz="1600" b="0" i="0" dirty="0">
                <a:effectLst/>
                <a:latin typeface="ElsevierGulliver"/>
              </a:rPr>
              <a:t>-</a:t>
            </a:r>
            <a:r>
              <a:rPr lang="ko-KR" altLang="en-US" sz="1600" b="0" i="0" dirty="0">
                <a:effectLst/>
                <a:latin typeface="ElsevierGulliver"/>
              </a:rPr>
              <a:t> </a:t>
            </a:r>
            <a:r>
              <a:rPr lang="en-US" altLang="ko-KR" sz="1600" b="0" i="0" dirty="0">
                <a:effectLst/>
                <a:latin typeface="ElsevierGulliver"/>
              </a:rPr>
              <a:t>6</a:t>
            </a:r>
            <a:r>
              <a:rPr lang="ko-KR" altLang="en-US" sz="1600" b="0" i="0" dirty="0">
                <a:effectLst/>
                <a:latin typeface="ElsevierGulliver"/>
              </a:rPr>
              <a:t>가지 생리학적 매개 변수를 토대로 조기 경보 지수 부여</a:t>
            </a:r>
            <a:endParaRPr lang="en-US" altLang="ko-KR" sz="1600" b="0" i="0" dirty="0">
              <a:effectLst/>
              <a:latin typeface="ElsevierGulliver"/>
            </a:endParaRPr>
          </a:p>
          <a:p>
            <a:pPr marL="139700" lvl="1"/>
            <a:r>
              <a:rPr lang="en-US" altLang="ko-KR" sz="1600" b="0" i="0" dirty="0">
                <a:effectLst/>
                <a:latin typeface="ElsevierGulliver"/>
              </a:rPr>
              <a:t>-</a:t>
            </a:r>
            <a:r>
              <a:rPr lang="ko-KR" altLang="en-US" sz="1600" b="0" i="0" dirty="0">
                <a:effectLst/>
                <a:latin typeface="ElsevierGulliver"/>
              </a:rPr>
              <a:t> </a:t>
            </a:r>
            <a:r>
              <a:rPr lang="en-US" altLang="ko-KR" sz="1600" b="0" i="0" dirty="0">
                <a:effectLst/>
                <a:latin typeface="ElsevierGulliver"/>
              </a:rPr>
              <a:t>NEWS, MEWS </a:t>
            </a:r>
            <a:r>
              <a:rPr lang="ko-KR" altLang="en-US" sz="1600" b="0" i="0" dirty="0">
                <a:effectLst/>
                <a:latin typeface="ElsevierGulliver"/>
              </a:rPr>
              <a:t>등 </a:t>
            </a:r>
            <a:r>
              <a:rPr lang="en-US" altLang="ko-KR" sz="1600" b="0" i="0" dirty="0">
                <a:effectLst/>
                <a:latin typeface="ElsevierGulliver"/>
              </a:rPr>
              <a:t>EWS</a:t>
            </a:r>
            <a:r>
              <a:rPr lang="ko-KR" altLang="en-US" sz="1600" b="0" i="0" dirty="0" err="1">
                <a:effectLst/>
                <a:latin typeface="ElsevierGulliver"/>
              </a:rPr>
              <a:t>를</a:t>
            </a:r>
            <a:r>
              <a:rPr lang="ko-KR" altLang="en-US" sz="1600" b="0" i="0" dirty="0">
                <a:effectLst/>
                <a:latin typeface="ElsevierGulliver"/>
              </a:rPr>
              <a:t> 활용한 다양한 지표가 존재</a:t>
            </a:r>
            <a:endParaRPr lang="en-US" altLang="ko-KR" sz="1600" b="0" i="0" dirty="0">
              <a:effectLst/>
              <a:latin typeface="ElsevierGulliver"/>
            </a:endParaRPr>
          </a:p>
          <a:p>
            <a:pPr marL="139700" lvl="1"/>
            <a:r>
              <a:rPr lang="en-US" altLang="ko-KR" sz="1600" b="0" i="0" dirty="0">
                <a:effectLst/>
                <a:latin typeface="ElsevierGulliver"/>
              </a:rPr>
              <a:t>-</a:t>
            </a:r>
            <a:r>
              <a:rPr lang="ko-KR" altLang="en-US" sz="1600" b="0" i="0" dirty="0">
                <a:effectLst/>
                <a:latin typeface="ElsevierGulliver"/>
              </a:rPr>
              <a:t> 여러 조기 경보 지수 중 </a:t>
            </a:r>
            <a:r>
              <a:rPr lang="en-US" altLang="ko-KR" sz="1600" b="0" i="0" dirty="0">
                <a:effectLst/>
                <a:latin typeface="ElsevierGulliver"/>
              </a:rPr>
              <a:t>NEWS</a:t>
            </a:r>
            <a:r>
              <a:rPr lang="ko-KR" altLang="en-US" sz="1600" b="0" i="0" dirty="0">
                <a:effectLst/>
                <a:latin typeface="ElsevierGulliver"/>
              </a:rPr>
              <a:t>가 여러 병원에서 검증되었음 </a:t>
            </a:r>
            <a:r>
              <a:rPr lang="en-US" altLang="ko-KR" sz="1600" b="0" i="0" dirty="0">
                <a:effectLst/>
                <a:latin typeface="ElsevierGulliver"/>
              </a:rPr>
              <a:t>=&gt;</a:t>
            </a:r>
            <a:r>
              <a:rPr lang="ko-KR" altLang="en-US" sz="1600" b="0" i="0" dirty="0">
                <a:effectLst/>
                <a:latin typeface="ElsevierGulliver"/>
              </a:rPr>
              <a:t> 현재는 </a:t>
            </a:r>
            <a:r>
              <a:rPr lang="en-US" altLang="ko-KR" sz="1600" b="0" i="0" dirty="0">
                <a:effectLst/>
                <a:latin typeface="ElsevierGulliver"/>
              </a:rPr>
              <a:t>NEWS2</a:t>
            </a:r>
            <a:r>
              <a:rPr lang="ko-KR" altLang="en-US" sz="1600" b="0" i="0" dirty="0">
                <a:effectLst/>
                <a:latin typeface="ElsevierGulliver"/>
              </a:rPr>
              <a:t>로 발전</a:t>
            </a:r>
            <a:endParaRPr lang="en" altLang="ko-Kore-KR" sz="1600" b="0" i="0" dirty="0">
              <a:effectLst/>
              <a:latin typeface="ElsevierGulliver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391F980-3140-578C-2D4C-2D9E4E1ED131}"/>
              </a:ext>
            </a:extLst>
          </p:cNvPr>
          <p:cNvSpPr txBox="1"/>
          <p:nvPr/>
        </p:nvSpPr>
        <p:spPr>
          <a:xfrm>
            <a:off x="609599" y="1112889"/>
            <a:ext cx="114082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EWS(Early Warning Score)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AB6695A-435D-2C16-3FE2-C3C98C1C4F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183" y="3284705"/>
            <a:ext cx="5764530" cy="269875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824785F-DE9E-B77F-6077-DBC527B566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9414" y="2806339"/>
            <a:ext cx="5308600" cy="3655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3777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>
            <a:extLst>
              <a:ext uri="{FF2B5EF4-FFF2-40B4-BE49-F238E27FC236}">
                <a16:creationId xmlns:a16="http://schemas.microsoft.com/office/drawing/2014/main" id="{85B1C202-8CA8-4AC4-8D4A-D7849B036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34963"/>
            <a:ext cx="10972800" cy="427037"/>
          </a:xfrm>
        </p:spPr>
        <p:txBody>
          <a:bodyPr/>
          <a:lstStyle/>
          <a:p>
            <a:pPr latinLnBrk="1"/>
            <a:r>
              <a:rPr lang="en-US" altLang="ko-KR" sz="3200" dirty="0"/>
              <a:t>Medical Service(Device)</a:t>
            </a:r>
            <a:endParaRPr lang="ko-KR" altLang="en-US" sz="3200" dirty="0"/>
          </a:p>
        </p:txBody>
      </p:sp>
      <p:sp>
        <p:nvSpPr>
          <p:cNvPr id="72" name="슬라이드 번호 개체 틀 3">
            <a:extLst>
              <a:ext uri="{FF2B5EF4-FFF2-40B4-BE49-F238E27FC236}">
                <a16:creationId xmlns:a16="http://schemas.microsoft.com/office/drawing/2014/main" id="{5F53B37C-BC48-EC2B-EF3D-3068C877FAFC}"/>
              </a:ext>
            </a:extLst>
          </p:cNvPr>
          <p:cNvSpPr txBox="1">
            <a:spLocks/>
          </p:cNvSpPr>
          <p:nvPr/>
        </p:nvSpPr>
        <p:spPr>
          <a:xfrm>
            <a:off x="11213839" y="6433907"/>
            <a:ext cx="812800" cy="274320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2842D337-1174-134E-9354-6DE4CC7ABE7B}" type="slidenum">
              <a:rPr lang="en-US" sz="1440" smtClean="0">
                <a:solidFill>
                  <a:schemeClr val="tx2"/>
                </a:solidFill>
              </a:rPr>
              <a:pPr algn="r"/>
              <a:t>7</a:t>
            </a:fld>
            <a:endParaRPr lang="en-US" sz="1440">
              <a:solidFill>
                <a:schemeClr val="tx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10B83F-3FA9-C625-70D5-C3D8EFE2878F}"/>
              </a:ext>
            </a:extLst>
          </p:cNvPr>
          <p:cNvSpPr txBox="1"/>
          <p:nvPr/>
        </p:nvSpPr>
        <p:spPr>
          <a:xfrm>
            <a:off x="646611" y="1622548"/>
            <a:ext cx="1105140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9700" lvl="1"/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" altLang="ko-Kore-KR" sz="1600" dirty="0">
                <a:latin typeface="Arial" panose="020B0604020202020204" pitchFamily="34" charset="0"/>
                <a:cs typeface="Arial" panose="020B0604020202020204" pitchFamily="34" charset="0"/>
              </a:rPr>
              <a:t>A multicent</a:t>
            </a:r>
            <a:r>
              <a:rPr lang="en-US" altLang="ko-Kore-KR" sz="1600" dirty="0">
                <a:latin typeface="Arial" panose="020B0604020202020204" pitchFamily="34" charset="0"/>
                <a:cs typeface="Arial" panose="020B0604020202020204" pitchFamily="34" charset="0"/>
              </a:rPr>
              <a:t>er</a:t>
            </a:r>
            <a:r>
              <a:rPr lang="en" altLang="ko-Kore-KR" sz="1600" dirty="0">
                <a:latin typeface="Arial" panose="020B0604020202020204" pitchFamily="34" charset="0"/>
                <a:cs typeface="Arial" panose="020B0604020202020204" pitchFamily="34" charset="0"/>
              </a:rPr>
              <a:t> validation study of the deep learning-based early warning score for predicting in-hospital cardiac arrest</a:t>
            </a:r>
            <a:br>
              <a:rPr lang="en" altLang="ko-Kore-KR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" altLang="ko-Kore-KR" sz="1600" dirty="0">
                <a:latin typeface="Arial" panose="020B0604020202020204" pitchFamily="34" charset="0"/>
                <a:cs typeface="Arial" panose="020B0604020202020204" pitchFamily="34" charset="0"/>
              </a:rPr>
              <a:t>  in patients admitted to general wards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(2021, ELSEVIER Resuscitation, IF: 6.25)</a:t>
            </a:r>
            <a:endParaRPr lang="en" altLang="ko-Kore-KR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39700" lvl="1"/>
            <a:r>
              <a:rPr lang="ko-KR" altLang="en-US" sz="1600" b="0" i="0" dirty="0">
                <a:effectLst/>
                <a:latin typeface="ElsevierGulliver"/>
              </a:rPr>
              <a:t> * </a:t>
            </a:r>
            <a:r>
              <a:rPr lang="en-US" altLang="ko-KR" sz="1600" b="0" i="0" dirty="0">
                <a:effectLst/>
                <a:latin typeface="ElsevierGulliver"/>
              </a:rPr>
              <a:t>5</a:t>
            </a:r>
            <a:r>
              <a:rPr lang="ko-KR" altLang="en-US" sz="1600" b="0" i="0" dirty="0">
                <a:effectLst/>
                <a:latin typeface="ElsevierGulliver"/>
              </a:rPr>
              <a:t>개 병원의 생체신호를 분석하여 심정지 위험이 있는 환자를 예측</a:t>
            </a:r>
            <a:r>
              <a:rPr lang="ko-KR" altLang="en-US" sz="1600" dirty="0">
                <a:latin typeface="ElsevierGulliver"/>
              </a:rPr>
              <a:t>하</a:t>
            </a:r>
            <a:r>
              <a:rPr lang="ko-KR" altLang="en-US" sz="1600" b="0" i="0" dirty="0">
                <a:effectLst/>
                <a:latin typeface="ElsevierGulliver"/>
              </a:rPr>
              <a:t>는 딥러닝 기반의 조기경보점수 개발</a:t>
            </a:r>
            <a:r>
              <a:rPr lang="en-US" altLang="ko-KR" sz="1600" b="0" i="0" dirty="0">
                <a:effectLst/>
                <a:latin typeface="ElsevierGulliver"/>
              </a:rPr>
              <a:t>(DEWS)</a:t>
            </a:r>
          </a:p>
          <a:p>
            <a:pPr marL="139700" lvl="1"/>
            <a:r>
              <a:rPr lang="ko-KR" altLang="en-US" sz="1600" dirty="0">
                <a:latin typeface="ElsevierGulliver"/>
              </a:rPr>
              <a:t> </a:t>
            </a:r>
            <a:r>
              <a:rPr lang="en-US" altLang="ko-KR" sz="1600" dirty="0">
                <a:latin typeface="ElsevierGulliver"/>
              </a:rPr>
              <a:t>* </a:t>
            </a:r>
            <a:r>
              <a:rPr lang="ko-KR" altLang="en-US" sz="1600" dirty="0">
                <a:latin typeface="ElsevierGulliver"/>
              </a:rPr>
              <a:t>데이터</a:t>
            </a:r>
            <a:r>
              <a:rPr lang="en-US" altLang="ko-KR" sz="1600" dirty="0">
                <a:latin typeface="ElsevierGulliver"/>
              </a:rPr>
              <a:t>: </a:t>
            </a:r>
            <a:r>
              <a:rPr lang="ko-KR" altLang="en-US" sz="1600" dirty="0">
                <a:latin typeface="ElsevierGulliver"/>
                <a:cs typeface="Arial" panose="020B0604020202020204" pitchFamily="34" charset="0"/>
              </a:rPr>
              <a:t>기본 환자정보</a:t>
            </a:r>
            <a:r>
              <a:rPr lang="en-US" altLang="ko-KR" sz="1600" dirty="0">
                <a:latin typeface="ElsevierGulliver"/>
                <a:cs typeface="Arial" panose="020B0604020202020204" pitchFamily="34" charset="0"/>
              </a:rPr>
              <a:t>(</a:t>
            </a:r>
            <a:r>
              <a:rPr lang="ko-KR" altLang="en-US" sz="1600" dirty="0">
                <a:latin typeface="ElsevierGulliver"/>
                <a:cs typeface="Arial" panose="020B0604020202020204" pitchFamily="34" charset="0"/>
              </a:rPr>
              <a:t>성별</a:t>
            </a:r>
            <a:r>
              <a:rPr lang="en-US" altLang="ko-KR" sz="1600" dirty="0">
                <a:latin typeface="ElsevierGulliver"/>
                <a:cs typeface="Arial" panose="020B0604020202020204" pitchFamily="34" charset="0"/>
              </a:rPr>
              <a:t>, </a:t>
            </a:r>
            <a:r>
              <a:rPr lang="ko-KR" altLang="en-US" sz="1600" dirty="0">
                <a:latin typeface="ElsevierGulliver"/>
                <a:cs typeface="Arial" panose="020B0604020202020204" pitchFamily="34" charset="0"/>
              </a:rPr>
              <a:t>연령</a:t>
            </a:r>
            <a:r>
              <a:rPr lang="en-US" altLang="ko-KR" sz="1600" dirty="0">
                <a:latin typeface="ElsevierGulliver"/>
                <a:cs typeface="Arial" panose="020B0604020202020204" pitchFamily="34" charset="0"/>
              </a:rPr>
              <a:t> </a:t>
            </a:r>
            <a:r>
              <a:rPr lang="ko-KR" altLang="en-US" sz="1600" dirty="0">
                <a:latin typeface="ElsevierGulliver"/>
                <a:cs typeface="Arial" panose="020B0604020202020204" pitchFamily="34" charset="0"/>
              </a:rPr>
              <a:t>등</a:t>
            </a:r>
            <a:r>
              <a:rPr lang="en-US" altLang="ko-KR" sz="1600" dirty="0">
                <a:latin typeface="ElsevierGulliver"/>
                <a:cs typeface="Arial" panose="020B0604020202020204" pitchFamily="34" charset="0"/>
              </a:rPr>
              <a:t>), </a:t>
            </a:r>
            <a:r>
              <a:rPr lang="ko-KR" altLang="en-US" sz="1600" dirty="0">
                <a:latin typeface="ElsevierGulliver"/>
                <a:cs typeface="Arial" panose="020B0604020202020204" pitchFamily="34" charset="0"/>
              </a:rPr>
              <a:t>활력 징후</a:t>
            </a:r>
            <a:r>
              <a:rPr lang="en-US" altLang="ko-KR" sz="1600" dirty="0">
                <a:latin typeface="ElsevierGulliver"/>
                <a:cs typeface="Arial" panose="020B0604020202020204" pitchFamily="34" charset="0"/>
              </a:rPr>
              <a:t>(</a:t>
            </a:r>
            <a:r>
              <a:rPr lang="ko-KR" altLang="en-US" sz="1600" dirty="0">
                <a:latin typeface="ElsevierGulliver"/>
                <a:cs typeface="Arial" panose="020B0604020202020204" pitchFamily="34" charset="0"/>
              </a:rPr>
              <a:t>혈압</a:t>
            </a:r>
            <a:r>
              <a:rPr lang="en-US" altLang="ko-KR" sz="1600" dirty="0">
                <a:latin typeface="ElsevierGulliver"/>
                <a:cs typeface="Arial" panose="020B0604020202020204" pitchFamily="34" charset="0"/>
              </a:rPr>
              <a:t>(</a:t>
            </a:r>
            <a:r>
              <a:rPr lang="ko-KR" altLang="en-US" sz="1600" dirty="0">
                <a:latin typeface="ElsevierGulliver"/>
                <a:cs typeface="Arial" panose="020B0604020202020204" pitchFamily="34" charset="0"/>
              </a:rPr>
              <a:t>수축기</a:t>
            </a:r>
            <a:r>
              <a:rPr lang="en-US" altLang="ko-KR" sz="1600" dirty="0">
                <a:latin typeface="ElsevierGulliver"/>
                <a:cs typeface="Arial" panose="020B0604020202020204" pitchFamily="34" charset="0"/>
              </a:rPr>
              <a:t>,</a:t>
            </a:r>
            <a:r>
              <a:rPr lang="ko-KR" altLang="en-US" sz="1600" dirty="0">
                <a:latin typeface="ElsevierGulliver"/>
                <a:cs typeface="Arial" panose="020B0604020202020204" pitchFamily="34" charset="0"/>
              </a:rPr>
              <a:t>이완기</a:t>
            </a:r>
            <a:r>
              <a:rPr lang="en-US" altLang="ko-KR" sz="1600" dirty="0">
                <a:latin typeface="ElsevierGulliver"/>
                <a:cs typeface="Arial" panose="020B0604020202020204" pitchFamily="34" charset="0"/>
              </a:rPr>
              <a:t>), </a:t>
            </a:r>
            <a:r>
              <a:rPr lang="ko-KR" altLang="en-US" sz="1600" dirty="0" err="1">
                <a:latin typeface="ElsevierGulliver"/>
                <a:cs typeface="Arial" panose="020B0604020202020204" pitchFamily="34" charset="0"/>
              </a:rPr>
              <a:t>심박</a:t>
            </a:r>
            <a:r>
              <a:rPr lang="en-US" altLang="ko-KR" sz="1600" dirty="0">
                <a:latin typeface="ElsevierGulliver"/>
                <a:cs typeface="Arial" panose="020B0604020202020204" pitchFamily="34" charset="0"/>
              </a:rPr>
              <a:t>, </a:t>
            </a:r>
            <a:r>
              <a:rPr lang="ko-KR" altLang="en-US" sz="1600" dirty="0">
                <a:latin typeface="ElsevierGulliver"/>
                <a:cs typeface="Arial" panose="020B0604020202020204" pitchFamily="34" charset="0"/>
              </a:rPr>
              <a:t>호흡</a:t>
            </a:r>
            <a:r>
              <a:rPr lang="en-US" altLang="ko-KR" sz="1600" dirty="0">
                <a:latin typeface="ElsevierGulliver"/>
                <a:cs typeface="Arial" panose="020B0604020202020204" pitchFamily="34" charset="0"/>
              </a:rPr>
              <a:t>, </a:t>
            </a:r>
            <a:r>
              <a:rPr lang="ko-KR" altLang="en-US" sz="1600" dirty="0">
                <a:latin typeface="ElsevierGulliver"/>
                <a:cs typeface="Arial" panose="020B0604020202020204" pitchFamily="34" charset="0"/>
              </a:rPr>
              <a:t>체온</a:t>
            </a:r>
            <a:r>
              <a:rPr lang="en-US" altLang="ko-KR" sz="1600" dirty="0">
                <a:latin typeface="ElsevierGulliver"/>
                <a:cs typeface="Arial" panose="020B0604020202020204" pitchFamily="34" charset="0"/>
              </a:rPr>
              <a:t>)</a:t>
            </a:r>
          </a:p>
          <a:p>
            <a:pPr marL="139700" lvl="1"/>
            <a:r>
              <a:rPr lang="en-US" altLang="ko-KR" sz="1600" b="0" i="0" dirty="0">
                <a:effectLst/>
                <a:latin typeface="ElsevierGulliver"/>
                <a:cs typeface="Arial" panose="020B0604020202020204" pitchFamily="34" charset="0"/>
              </a:rPr>
              <a:t> * </a:t>
            </a:r>
            <a:r>
              <a:rPr lang="en-US" altLang="ko-KR" sz="1600" b="0" i="0" dirty="0" err="1">
                <a:effectLst/>
                <a:latin typeface="ElsevierGulliver"/>
                <a:cs typeface="Arial" panose="020B0604020202020204" pitchFamily="34" charset="0"/>
              </a:rPr>
              <a:t>Lable</a:t>
            </a:r>
            <a:r>
              <a:rPr lang="en-US" altLang="ko-KR" sz="1600" b="0" i="0" dirty="0">
                <a:effectLst/>
                <a:latin typeface="ElsevierGulliver"/>
                <a:cs typeface="Arial" panose="020B0604020202020204" pitchFamily="34" charset="0"/>
              </a:rPr>
              <a:t>: </a:t>
            </a:r>
            <a:r>
              <a:rPr lang="ko-KR" altLang="en-US" sz="1600" b="0" i="0" dirty="0">
                <a:effectLst/>
                <a:latin typeface="ElsevierGulliver"/>
                <a:cs typeface="Arial" panose="020B0604020202020204" pitchFamily="34" charset="0"/>
              </a:rPr>
              <a:t>심정지 유무</a:t>
            </a:r>
            <a:endParaRPr lang="en-US" altLang="ko-KR" sz="1600" b="0" i="0" dirty="0">
              <a:effectLst/>
              <a:latin typeface="ElsevierGulliver"/>
            </a:endParaRPr>
          </a:p>
          <a:p>
            <a:pPr marL="139700" lvl="1"/>
            <a:r>
              <a:rPr lang="ko-KR" altLang="en-US" sz="1600" dirty="0">
                <a:latin typeface="ElsevierGulliver"/>
              </a:rPr>
              <a:t> * </a:t>
            </a:r>
            <a:r>
              <a:rPr lang="en" altLang="ko-Kore-KR" sz="1600" b="0" i="0" dirty="0">
                <a:effectLst/>
                <a:latin typeface="ElsevierGulliver"/>
              </a:rPr>
              <a:t>modified early warning score (MEWS)</a:t>
            </a:r>
            <a:r>
              <a:rPr lang="ko-Kore-KR" altLang="en-US" sz="1600" b="0" i="0" dirty="0">
                <a:effectLst/>
                <a:latin typeface="ElsevierGulliver"/>
              </a:rPr>
              <a:t>와</a:t>
            </a:r>
            <a:r>
              <a:rPr lang="ko-KR" altLang="en-US" sz="1600" b="0" i="0" dirty="0">
                <a:effectLst/>
                <a:latin typeface="ElsevierGulliver"/>
              </a:rPr>
              <a:t> </a:t>
            </a:r>
            <a:r>
              <a:rPr lang="en-US" altLang="ko-KR" sz="1600" dirty="0">
                <a:latin typeface="ElsevierGulliver"/>
              </a:rPr>
              <a:t>DEWS</a:t>
            </a:r>
            <a:r>
              <a:rPr lang="ko-KR" altLang="en-US" sz="1600" dirty="0">
                <a:latin typeface="ElsevierGulliver"/>
              </a:rPr>
              <a:t>의 성능</a:t>
            </a:r>
            <a:r>
              <a:rPr lang="en-US" altLang="ko-KR" sz="1600" dirty="0">
                <a:latin typeface="ElsevierGulliver"/>
              </a:rPr>
              <a:t>(AUROC)</a:t>
            </a:r>
            <a:r>
              <a:rPr lang="ko-KR" altLang="en-US" sz="1600" dirty="0">
                <a:latin typeface="ElsevierGulliver"/>
              </a:rPr>
              <a:t>을</a:t>
            </a:r>
            <a:r>
              <a:rPr lang="en-US" altLang="ko-KR" sz="1600" dirty="0">
                <a:latin typeface="ElsevierGulliver"/>
              </a:rPr>
              <a:t> </a:t>
            </a:r>
            <a:r>
              <a:rPr lang="ko-KR" altLang="en-US" sz="1600" dirty="0">
                <a:latin typeface="ElsevierGulliver"/>
              </a:rPr>
              <a:t>비교</a:t>
            </a:r>
            <a:r>
              <a:rPr lang="en-US" altLang="ko-KR" sz="1600" dirty="0">
                <a:latin typeface="ElsevierGulliver"/>
              </a:rPr>
              <a:t>/</a:t>
            </a:r>
            <a:r>
              <a:rPr lang="ko-KR" altLang="en-US" sz="1600" dirty="0">
                <a:latin typeface="ElsevierGulliver"/>
              </a:rPr>
              <a:t>평가</a:t>
            </a:r>
            <a:endParaRPr lang="en-US" altLang="ko-KR" sz="1600" dirty="0">
              <a:latin typeface="ElsevierGulliver"/>
            </a:endParaRPr>
          </a:p>
          <a:p>
            <a:pPr marL="139700" lvl="1"/>
            <a:r>
              <a:rPr lang="ko-KR" altLang="en-US" sz="1600" b="0" i="0" dirty="0">
                <a:effectLst/>
                <a:latin typeface="ElsevierGulliver"/>
              </a:rPr>
              <a:t> * 내부 코호트</a:t>
            </a:r>
            <a:r>
              <a:rPr lang="en-US" altLang="ko-KR" sz="1600" b="0" i="0" dirty="0">
                <a:effectLst/>
                <a:latin typeface="ElsevierGulliver"/>
              </a:rPr>
              <a:t>(</a:t>
            </a:r>
            <a:r>
              <a:rPr lang="ko-KR" altLang="en-US" sz="1600" b="0" i="0" dirty="0">
                <a:effectLst/>
                <a:latin typeface="ElsevierGulliver"/>
              </a:rPr>
              <a:t>세종병원</a:t>
            </a:r>
            <a:r>
              <a:rPr lang="en-US" altLang="ko-KR" sz="1600" b="0" i="0" dirty="0">
                <a:effectLst/>
                <a:latin typeface="ElsevierGulliver"/>
              </a:rPr>
              <a:t>,</a:t>
            </a:r>
            <a:r>
              <a:rPr lang="ko-KR" altLang="en-US" sz="1600" b="0" i="0" dirty="0">
                <a:effectLst/>
                <a:latin typeface="ElsevierGulliver"/>
              </a:rPr>
              <a:t> </a:t>
            </a:r>
            <a:r>
              <a:rPr lang="ko-KR" altLang="en-US" sz="1600" b="0" i="0" dirty="0" err="1">
                <a:effectLst/>
                <a:latin typeface="ElsevierGulliver"/>
              </a:rPr>
              <a:t>메디플렉스</a:t>
            </a:r>
            <a:r>
              <a:rPr lang="ko-KR" altLang="en-US" sz="1600" b="0" i="0" dirty="0">
                <a:effectLst/>
                <a:latin typeface="ElsevierGulliver"/>
              </a:rPr>
              <a:t> 세종병원</a:t>
            </a:r>
            <a:r>
              <a:rPr lang="en-US" altLang="ko-KR" sz="1600" b="0" i="0" dirty="0">
                <a:effectLst/>
                <a:latin typeface="ElsevierGulliver"/>
              </a:rPr>
              <a:t>),</a:t>
            </a:r>
            <a:r>
              <a:rPr lang="ko-KR" altLang="en-US" sz="1600" b="0" i="0" dirty="0">
                <a:effectLst/>
                <a:latin typeface="ElsevierGulliver"/>
              </a:rPr>
              <a:t> </a:t>
            </a:r>
            <a:r>
              <a:rPr lang="ko-KR" altLang="en-US" sz="1600" dirty="0">
                <a:latin typeface="ElsevierGulliver"/>
              </a:rPr>
              <a:t>외부 코호트</a:t>
            </a:r>
            <a:r>
              <a:rPr lang="en-US" altLang="ko-KR" sz="1600" dirty="0">
                <a:latin typeface="ElsevierGulliver"/>
              </a:rPr>
              <a:t>(</a:t>
            </a:r>
            <a:r>
              <a:rPr lang="ko-KR" altLang="en-US" sz="1600" dirty="0">
                <a:latin typeface="ElsevierGulliver"/>
              </a:rPr>
              <a:t>인하대병원</a:t>
            </a:r>
            <a:r>
              <a:rPr lang="en-US" altLang="ko-KR" sz="1600" dirty="0">
                <a:latin typeface="ElsevierGulliver"/>
              </a:rPr>
              <a:t>,</a:t>
            </a:r>
            <a:r>
              <a:rPr lang="ko-KR" altLang="en-US" sz="1600" dirty="0">
                <a:latin typeface="ElsevierGulliver"/>
              </a:rPr>
              <a:t> 분당서울대병원</a:t>
            </a:r>
            <a:r>
              <a:rPr lang="en-US" altLang="ko-KR" sz="1600" dirty="0">
                <a:latin typeface="ElsevierGulliver"/>
              </a:rPr>
              <a:t>,</a:t>
            </a:r>
            <a:r>
              <a:rPr lang="ko-KR" altLang="en-US" sz="1600" dirty="0">
                <a:latin typeface="ElsevierGulliver"/>
              </a:rPr>
              <a:t> </a:t>
            </a:r>
            <a:r>
              <a:rPr lang="ko-KR" altLang="en-US" sz="1600" dirty="0" err="1">
                <a:latin typeface="ElsevierGulliver"/>
              </a:rPr>
              <a:t>삼성서울병원</a:t>
            </a:r>
            <a:r>
              <a:rPr lang="en-US" altLang="ko-KR" sz="1600" dirty="0">
                <a:latin typeface="ElsevierGulliver"/>
              </a:rPr>
              <a:t>)</a:t>
            </a:r>
            <a:r>
              <a:rPr lang="ko-KR" altLang="en-US" sz="1600" b="0" i="0" dirty="0">
                <a:effectLst/>
                <a:latin typeface="ElsevierGulliver"/>
              </a:rPr>
              <a:t> </a:t>
            </a:r>
            <a:endParaRPr lang="en" altLang="ko-Kore-KR" sz="1600" b="0" i="0" dirty="0">
              <a:effectLst/>
              <a:latin typeface="ElsevierGulliver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CDB73FC-0947-9C1A-E821-C66B5F15A9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986" y="3440819"/>
            <a:ext cx="5544324" cy="281026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CEBD640-A91D-E02E-685E-4C4527E0BC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3713" y="3973292"/>
            <a:ext cx="4516958" cy="172499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391F980-3140-578C-2D4C-2D9E4E1ED131}"/>
              </a:ext>
            </a:extLst>
          </p:cNvPr>
          <p:cNvSpPr txBox="1"/>
          <p:nvPr/>
        </p:nvSpPr>
        <p:spPr>
          <a:xfrm>
            <a:off x="609599" y="1112889"/>
            <a:ext cx="114082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/>
              <a:t>Vuno</a:t>
            </a:r>
            <a:r>
              <a:rPr lang="en-US" altLang="ko-KR" sz="2400" b="1" dirty="0"/>
              <a:t> Med-</a:t>
            </a:r>
            <a:r>
              <a:rPr lang="en-US" altLang="ko-KR" sz="2400" b="1" dirty="0" err="1"/>
              <a:t>DeepCARS</a:t>
            </a:r>
            <a:endParaRPr lang="en-US" altLang="ko-KR" sz="2400" b="1" dirty="0"/>
          </a:p>
        </p:txBody>
      </p:sp>
    </p:spTree>
    <p:extLst>
      <p:ext uri="{BB962C8B-B14F-4D97-AF65-F5344CB8AC3E}">
        <p14:creationId xmlns:p14="http://schemas.microsoft.com/office/powerpoint/2010/main" val="39029134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>
            <a:extLst>
              <a:ext uri="{FF2B5EF4-FFF2-40B4-BE49-F238E27FC236}">
                <a16:creationId xmlns:a16="http://schemas.microsoft.com/office/drawing/2014/main" id="{85B1C202-8CA8-4AC4-8D4A-D7849B036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34963"/>
            <a:ext cx="10972800" cy="427037"/>
          </a:xfrm>
        </p:spPr>
        <p:txBody>
          <a:bodyPr/>
          <a:lstStyle/>
          <a:p>
            <a:pPr latinLnBrk="1"/>
            <a:r>
              <a:rPr lang="en-US" altLang="ko-KR" sz="3200" dirty="0"/>
              <a:t>Medical Service(Device)</a:t>
            </a:r>
            <a:endParaRPr lang="ko-KR" altLang="en-US" sz="3200" dirty="0"/>
          </a:p>
        </p:txBody>
      </p:sp>
      <p:sp>
        <p:nvSpPr>
          <p:cNvPr id="72" name="슬라이드 번호 개체 틀 3">
            <a:extLst>
              <a:ext uri="{FF2B5EF4-FFF2-40B4-BE49-F238E27FC236}">
                <a16:creationId xmlns:a16="http://schemas.microsoft.com/office/drawing/2014/main" id="{5F53B37C-BC48-EC2B-EF3D-3068C877FAFC}"/>
              </a:ext>
            </a:extLst>
          </p:cNvPr>
          <p:cNvSpPr txBox="1">
            <a:spLocks/>
          </p:cNvSpPr>
          <p:nvPr/>
        </p:nvSpPr>
        <p:spPr>
          <a:xfrm>
            <a:off x="11213839" y="6433907"/>
            <a:ext cx="812800" cy="274320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2842D337-1174-134E-9354-6DE4CC7ABE7B}" type="slidenum">
              <a:rPr lang="en-US" sz="1440" smtClean="0">
                <a:solidFill>
                  <a:schemeClr val="tx2"/>
                </a:solidFill>
              </a:rPr>
              <a:pPr algn="r"/>
              <a:t>8</a:t>
            </a:fld>
            <a:endParaRPr lang="en-US" sz="1440">
              <a:solidFill>
                <a:schemeClr val="tx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10B83F-3FA9-C625-70D5-C3D8EFE2878F}"/>
              </a:ext>
            </a:extLst>
          </p:cNvPr>
          <p:cNvSpPr txBox="1"/>
          <p:nvPr/>
        </p:nvSpPr>
        <p:spPr>
          <a:xfrm>
            <a:off x="646611" y="1622548"/>
            <a:ext cx="11051403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9700" lvl="1"/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" altLang="ko-Kore-KR" sz="1600" dirty="0">
                <a:latin typeface="Arial" panose="020B0604020202020204" pitchFamily="34" charset="0"/>
                <a:cs typeface="Arial" panose="020B0604020202020204" pitchFamily="34" charset="0"/>
              </a:rPr>
              <a:t>A multicent</a:t>
            </a:r>
            <a:r>
              <a:rPr lang="en-US" altLang="ko-Kore-KR" sz="1600" dirty="0">
                <a:latin typeface="Arial" panose="020B0604020202020204" pitchFamily="34" charset="0"/>
                <a:cs typeface="Arial" panose="020B0604020202020204" pitchFamily="34" charset="0"/>
              </a:rPr>
              <a:t>er</a:t>
            </a:r>
            <a:r>
              <a:rPr lang="en" altLang="ko-Kore-KR" sz="1600" dirty="0">
                <a:latin typeface="Arial" panose="020B0604020202020204" pitchFamily="34" charset="0"/>
                <a:cs typeface="Arial" panose="020B0604020202020204" pitchFamily="34" charset="0"/>
              </a:rPr>
              <a:t> validation study of the deep learning-based early warning score for predicting in-hospital cardiac arrest</a:t>
            </a:r>
            <a:br>
              <a:rPr lang="en" altLang="ko-Kore-KR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" altLang="ko-Kore-KR" sz="1600" dirty="0">
                <a:latin typeface="Arial" panose="020B0604020202020204" pitchFamily="34" charset="0"/>
                <a:cs typeface="Arial" panose="020B0604020202020204" pitchFamily="34" charset="0"/>
              </a:rPr>
              <a:t>  in patients admitted to general wards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(2021)</a:t>
            </a:r>
            <a:endParaRPr lang="en" altLang="ko-Kore-KR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39700" lvl="1"/>
            <a:endParaRPr lang="en-US" altLang="ko-KR" sz="500" b="0" i="0" dirty="0">
              <a:effectLst/>
              <a:latin typeface="ElsevierGulliver"/>
            </a:endParaRPr>
          </a:p>
          <a:p>
            <a:pPr marL="139700" lvl="1"/>
            <a:r>
              <a:rPr lang="ko-KR" altLang="en-US" sz="1600" b="0" i="0" dirty="0">
                <a:effectLst/>
                <a:latin typeface="ElsevierGulliver"/>
              </a:rPr>
              <a:t> * 심정지 </a:t>
            </a:r>
            <a:r>
              <a:rPr lang="ko-KR" altLang="en-US" sz="1600" b="0" i="0" dirty="0" err="1">
                <a:effectLst/>
                <a:latin typeface="ElsevierGulliver"/>
              </a:rPr>
              <a:t>오경보율</a:t>
            </a:r>
            <a:r>
              <a:rPr lang="ko-KR" altLang="en-US" sz="1600" b="0" i="0" dirty="0">
                <a:effectLst/>
                <a:latin typeface="ElsevierGulliver"/>
              </a:rPr>
              <a:t> 예측 비교 </a:t>
            </a:r>
            <a:r>
              <a:rPr lang="en-US" altLang="ko-KR" sz="1600" b="0" i="0" dirty="0">
                <a:effectLst/>
                <a:latin typeface="ElsevierGulliver"/>
              </a:rPr>
              <a:t>(DEWS vs MEWS)</a:t>
            </a:r>
          </a:p>
          <a:p>
            <a:pPr marL="139700" lvl="1"/>
            <a:r>
              <a:rPr lang="en-US" altLang="ko-KR" sz="1600" dirty="0">
                <a:latin typeface="ElsevierGulliver"/>
                <a:cs typeface="Arial" panose="020B0604020202020204" pitchFamily="34" charset="0"/>
              </a:rPr>
              <a:t> * MACPD: 1000</a:t>
            </a:r>
            <a:r>
              <a:rPr lang="ko-KR" altLang="en-US" sz="1600" dirty="0">
                <a:latin typeface="ElsevierGulliver"/>
                <a:cs typeface="Arial" panose="020B0604020202020204" pitchFamily="34" charset="0"/>
              </a:rPr>
              <a:t>병상당 하루 평균 </a:t>
            </a:r>
            <a:r>
              <a:rPr lang="ko-KR" altLang="en-US" sz="1600" dirty="0" err="1">
                <a:latin typeface="ElsevierGulliver"/>
                <a:cs typeface="Arial" panose="020B0604020202020204" pitchFamily="34" charset="0"/>
              </a:rPr>
              <a:t>오경보</a:t>
            </a:r>
            <a:r>
              <a:rPr lang="ko-KR" altLang="en-US" sz="1600" dirty="0">
                <a:latin typeface="ElsevierGulliver"/>
                <a:cs typeface="Arial" panose="020B0604020202020204" pitchFamily="34" charset="0"/>
              </a:rPr>
              <a:t> 횟수</a:t>
            </a:r>
            <a:endParaRPr lang="en-US" altLang="ko-KR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391F980-3140-578C-2D4C-2D9E4E1ED131}"/>
              </a:ext>
            </a:extLst>
          </p:cNvPr>
          <p:cNvSpPr txBox="1"/>
          <p:nvPr/>
        </p:nvSpPr>
        <p:spPr>
          <a:xfrm>
            <a:off x="609599" y="1112889"/>
            <a:ext cx="114082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/>
              <a:t>Vuno</a:t>
            </a:r>
            <a:r>
              <a:rPr lang="en-US" altLang="ko-KR" sz="2400" b="1" dirty="0"/>
              <a:t> Med-</a:t>
            </a:r>
            <a:r>
              <a:rPr lang="en-US" altLang="ko-KR" sz="2400" b="1" dirty="0" err="1"/>
              <a:t>DeepCARS</a:t>
            </a:r>
            <a:endParaRPr lang="en-US" altLang="ko-KR" sz="2400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D75BC4B-2232-1631-5CF3-E1B1B1A18B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013" y="3247390"/>
            <a:ext cx="5600700" cy="27813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B7C3C25-3904-0997-415F-36ACE08F83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5900" y="2774704"/>
            <a:ext cx="4647939" cy="3588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2659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>
            <a:extLst>
              <a:ext uri="{FF2B5EF4-FFF2-40B4-BE49-F238E27FC236}">
                <a16:creationId xmlns:a16="http://schemas.microsoft.com/office/drawing/2014/main" id="{85B1C202-8CA8-4AC4-8D4A-D7849B036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34963"/>
            <a:ext cx="10972800" cy="427037"/>
          </a:xfrm>
        </p:spPr>
        <p:txBody>
          <a:bodyPr/>
          <a:lstStyle/>
          <a:p>
            <a:pPr latinLnBrk="1"/>
            <a:r>
              <a:rPr lang="en-US" altLang="ko-KR" sz="3200" dirty="0"/>
              <a:t>Medical Service(Device)</a:t>
            </a:r>
            <a:endParaRPr lang="ko-KR" altLang="en-US" sz="3200" dirty="0"/>
          </a:p>
        </p:txBody>
      </p:sp>
      <p:sp>
        <p:nvSpPr>
          <p:cNvPr id="72" name="슬라이드 번호 개체 틀 3">
            <a:extLst>
              <a:ext uri="{FF2B5EF4-FFF2-40B4-BE49-F238E27FC236}">
                <a16:creationId xmlns:a16="http://schemas.microsoft.com/office/drawing/2014/main" id="{5F53B37C-BC48-EC2B-EF3D-3068C877FAFC}"/>
              </a:ext>
            </a:extLst>
          </p:cNvPr>
          <p:cNvSpPr txBox="1">
            <a:spLocks/>
          </p:cNvSpPr>
          <p:nvPr/>
        </p:nvSpPr>
        <p:spPr>
          <a:xfrm>
            <a:off x="11213839" y="6433907"/>
            <a:ext cx="812800" cy="274320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2842D337-1174-134E-9354-6DE4CC7ABE7B}" type="slidenum">
              <a:rPr lang="en-US" sz="1440" smtClean="0">
                <a:solidFill>
                  <a:schemeClr val="tx2"/>
                </a:solidFill>
              </a:rPr>
              <a:pPr algn="r"/>
              <a:t>9</a:t>
            </a:fld>
            <a:endParaRPr lang="en-US" sz="1440">
              <a:solidFill>
                <a:schemeClr val="tx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10B83F-3FA9-C625-70D5-C3D8EFE2878F}"/>
              </a:ext>
            </a:extLst>
          </p:cNvPr>
          <p:cNvSpPr txBox="1"/>
          <p:nvPr/>
        </p:nvSpPr>
        <p:spPr>
          <a:xfrm>
            <a:off x="646611" y="1622548"/>
            <a:ext cx="11051403" cy="907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9700" lvl="1"/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" altLang="ko-Kore-KR" sz="1600" dirty="0">
                <a:latin typeface="Arial" panose="020B0604020202020204" pitchFamily="34" charset="0"/>
                <a:cs typeface="Arial" panose="020B0604020202020204" pitchFamily="34" charset="0"/>
              </a:rPr>
              <a:t>A multicent</a:t>
            </a:r>
            <a:r>
              <a:rPr lang="en-US" altLang="ko-Kore-KR" sz="1600" dirty="0">
                <a:latin typeface="Arial" panose="020B0604020202020204" pitchFamily="34" charset="0"/>
                <a:cs typeface="Arial" panose="020B0604020202020204" pitchFamily="34" charset="0"/>
              </a:rPr>
              <a:t>er</a:t>
            </a:r>
            <a:r>
              <a:rPr lang="en" altLang="ko-Kore-KR" sz="1600" dirty="0">
                <a:latin typeface="Arial" panose="020B0604020202020204" pitchFamily="34" charset="0"/>
                <a:cs typeface="Arial" panose="020B0604020202020204" pitchFamily="34" charset="0"/>
              </a:rPr>
              <a:t> validation study of the deep learning-based early warning score for predicting in-hospital cardiac arrest</a:t>
            </a:r>
            <a:br>
              <a:rPr lang="en" altLang="ko-Kore-KR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" altLang="ko-Kore-KR" sz="1600" dirty="0">
                <a:latin typeface="Arial" panose="020B0604020202020204" pitchFamily="34" charset="0"/>
                <a:cs typeface="Arial" panose="020B0604020202020204" pitchFamily="34" charset="0"/>
              </a:rPr>
              <a:t>  in patients admitted to general wards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(2021)</a:t>
            </a:r>
            <a:endParaRPr lang="en" altLang="ko-Kore-KR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39700" lvl="1"/>
            <a:endParaRPr lang="en-US" altLang="ko-KR" sz="500" b="0" i="0" dirty="0">
              <a:effectLst/>
              <a:latin typeface="ElsevierGulliver"/>
            </a:endParaRPr>
          </a:p>
          <a:p>
            <a:pPr marL="139700" lvl="1"/>
            <a:r>
              <a:rPr lang="ko-KR" altLang="en-US" sz="1600" b="0" i="0" dirty="0">
                <a:effectLst/>
                <a:latin typeface="ElsevierGulliver"/>
              </a:rPr>
              <a:t> * 심정지 발생 </a:t>
            </a:r>
            <a:r>
              <a:rPr lang="en-US" altLang="ko-KR" sz="1600" dirty="0">
                <a:latin typeface="ElsevierGulliver"/>
              </a:rPr>
              <a:t>24</a:t>
            </a:r>
            <a:r>
              <a:rPr lang="ko-KR" altLang="en-US" sz="1600" dirty="0">
                <a:latin typeface="ElsevierGulliver"/>
              </a:rPr>
              <a:t>시간</a:t>
            </a:r>
            <a:r>
              <a:rPr lang="en-US" altLang="ko-KR" sz="1600" dirty="0">
                <a:latin typeface="ElsevierGulliver"/>
              </a:rPr>
              <a:t>~30</a:t>
            </a:r>
            <a:r>
              <a:rPr lang="ko-KR" altLang="en-US" sz="1600" dirty="0">
                <a:latin typeface="ElsevierGulliver"/>
              </a:rPr>
              <a:t>분 전 심정지 환자 감지 비교 </a:t>
            </a:r>
            <a:r>
              <a:rPr lang="en-US" altLang="ko-KR" sz="1600" b="0" i="0" dirty="0">
                <a:effectLst/>
                <a:latin typeface="ElsevierGulliver"/>
              </a:rPr>
              <a:t>(DEWS vs MEWS)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391F980-3140-578C-2D4C-2D9E4E1ED131}"/>
              </a:ext>
            </a:extLst>
          </p:cNvPr>
          <p:cNvSpPr txBox="1"/>
          <p:nvPr/>
        </p:nvSpPr>
        <p:spPr>
          <a:xfrm>
            <a:off x="609599" y="1112889"/>
            <a:ext cx="114082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/>
              <a:t>Vuno</a:t>
            </a:r>
            <a:r>
              <a:rPr lang="en-US" altLang="ko-KR" sz="2400" b="1" dirty="0"/>
              <a:t> Med-</a:t>
            </a:r>
            <a:r>
              <a:rPr lang="en-US" altLang="ko-KR" sz="2400" b="1" dirty="0" err="1"/>
              <a:t>DeepCARS</a:t>
            </a:r>
            <a:endParaRPr lang="en-US" altLang="ko-KR" sz="2400" b="1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15DB2B7-A120-B8FE-47CC-5F6C38EE70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6500" y="2649537"/>
            <a:ext cx="7239000" cy="387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188571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Custom Design 13">
      <a:dk1>
        <a:srgbClr val="004266"/>
      </a:dk1>
      <a:lt1>
        <a:srgbClr val="FFFFFF"/>
      </a:lt1>
      <a:dk2>
        <a:srgbClr val="000000"/>
      </a:dk2>
      <a:lt2>
        <a:srgbClr val="808080"/>
      </a:lt2>
      <a:accent1>
        <a:srgbClr val="00B2F2"/>
      </a:accent1>
      <a:accent2>
        <a:srgbClr val="6BC72B"/>
      </a:accent2>
      <a:accent3>
        <a:srgbClr val="FFFFFF"/>
      </a:accent3>
      <a:accent4>
        <a:srgbClr val="003756"/>
      </a:accent4>
      <a:accent5>
        <a:srgbClr val="AAD5F7"/>
      </a:accent5>
      <a:accent6>
        <a:srgbClr val="60B426"/>
      </a:accent6>
      <a:hlink>
        <a:srgbClr val="00B040"/>
      </a:hlink>
      <a:folHlink>
        <a:srgbClr val="004069"/>
      </a:folHlink>
    </a:clrScheme>
    <a:fontScheme name="Custom Design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3">
        <a:dk1>
          <a:srgbClr val="004266"/>
        </a:dk1>
        <a:lt1>
          <a:srgbClr val="FFFFFF"/>
        </a:lt1>
        <a:dk2>
          <a:srgbClr val="000000"/>
        </a:dk2>
        <a:lt2>
          <a:srgbClr val="808080"/>
        </a:lt2>
        <a:accent1>
          <a:srgbClr val="00B2F2"/>
        </a:accent1>
        <a:accent2>
          <a:srgbClr val="6BC72B"/>
        </a:accent2>
        <a:accent3>
          <a:srgbClr val="FFFFFF"/>
        </a:accent3>
        <a:accent4>
          <a:srgbClr val="003756"/>
        </a:accent4>
        <a:accent5>
          <a:srgbClr val="AAD5F7"/>
        </a:accent5>
        <a:accent6>
          <a:srgbClr val="60B426"/>
        </a:accent6>
        <a:hlink>
          <a:srgbClr val="00B040"/>
        </a:hlink>
        <a:folHlink>
          <a:srgbClr val="004069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113049</TotalTime>
  <Words>1926</Words>
  <Application>Microsoft Macintosh PowerPoint</Application>
  <PresentationFormat>와이드스크린</PresentationFormat>
  <Paragraphs>271</Paragraphs>
  <Slides>29</Slides>
  <Notes>27</Notes>
  <HiddenSlides>0</HiddenSlides>
  <MMClips>0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43" baseType="lpstr">
      <vt:lpstr>-apple-system</vt:lpstr>
      <vt:lpstr>AppleSDGothicNeoB00</vt:lpstr>
      <vt:lpstr>AppleSDGothicNeoM00</vt:lpstr>
      <vt:lpstr>ElsevierGulliver</vt:lpstr>
      <vt:lpstr>HelvNeue Roman for IBM</vt:lpstr>
      <vt:lpstr>Malgun Gothic</vt:lpstr>
      <vt:lpstr>Malgun Gothic</vt:lpstr>
      <vt:lpstr>나눔고딕</vt:lpstr>
      <vt:lpstr>Noto Sans Symbols</vt:lpstr>
      <vt:lpstr>Arial</vt:lpstr>
      <vt:lpstr>Calibri</vt:lpstr>
      <vt:lpstr>Georgia</vt:lpstr>
      <vt:lpstr>Wingdings</vt:lpstr>
      <vt:lpstr>Custom Design</vt:lpstr>
      <vt:lpstr>Medical Service(Device) &amp; Federated Learning</vt:lpstr>
      <vt:lpstr>목차</vt:lpstr>
      <vt:lpstr>Medical Service(Device)</vt:lpstr>
      <vt:lpstr>Medical Service(Device)</vt:lpstr>
      <vt:lpstr>Medical Service(Device)</vt:lpstr>
      <vt:lpstr>Medical Service(Device)</vt:lpstr>
      <vt:lpstr>Medical Service(Device)</vt:lpstr>
      <vt:lpstr>Medical Service(Device)</vt:lpstr>
      <vt:lpstr>Medical Service(Device)</vt:lpstr>
      <vt:lpstr>Medical Service(Device)</vt:lpstr>
      <vt:lpstr>Medical Service(Device)</vt:lpstr>
      <vt:lpstr>Medical Service(Device)</vt:lpstr>
      <vt:lpstr>Medical Service(Device)</vt:lpstr>
      <vt:lpstr>Federated Learning in Healthcare</vt:lpstr>
      <vt:lpstr>Federated Learning in Healthcare</vt:lpstr>
      <vt:lpstr>Federated Learning in Healthcare</vt:lpstr>
      <vt:lpstr>Federated Learning in Healthcare</vt:lpstr>
      <vt:lpstr>Federated Learning in Healthcare</vt:lpstr>
      <vt:lpstr>Federated Learning in Healthcare</vt:lpstr>
      <vt:lpstr>Federated Learning in Healthcare</vt:lpstr>
      <vt:lpstr>Federated Learning in Healthcare</vt:lpstr>
      <vt:lpstr>Federated Learning in Healthcare</vt:lpstr>
      <vt:lpstr>Federated Learning in Healthcare</vt:lpstr>
      <vt:lpstr>Federated Learning in Healthcare</vt:lpstr>
      <vt:lpstr>Federated Learning in Healthcare</vt:lpstr>
      <vt:lpstr>Federated Learning in Healthcare</vt:lpstr>
      <vt:lpstr>Federated Learning in Healthcare</vt:lpstr>
      <vt:lpstr>Federated Learning in Healthcare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hyerim kim</dc:creator>
  <cp:lastModifiedBy>Scott Evans</cp:lastModifiedBy>
  <cp:revision>460</cp:revision>
  <dcterms:created xsi:type="dcterms:W3CDTF">2017-06-27T15:46:39Z</dcterms:created>
  <dcterms:modified xsi:type="dcterms:W3CDTF">2023-04-20T12:17:34Z</dcterms:modified>
</cp:coreProperties>
</file>